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41"/>
  </p:notesMasterIdLst>
  <p:sldIdLst>
    <p:sldId id="256" r:id="rId2"/>
    <p:sldId id="283" r:id="rId3"/>
    <p:sldId id="257" r:id="rId4"/>
    <p:sldId id="258" r:id="rId5"/>
    <p:sldId id="281" r:id="rId6"/>
    <p:sldId id="284" r:id="rId7"/>
    <p:sldId id="266" r:id="rId8"/>
    <p:sldId id="285" r:id="rId9"/>
    <p:sldId id="287" r:id="rId10"/>
    <p:sldId id="269" r:id="rId11"/>
    <p:sldId id="274" r:id="rId12"/>
    <p:sldId id="262" r:id="rId13"/>
    <p:sldId id="275" r:id="rId14"/>
    <p:sldId id="271" r:id="rId15"/>
    <p:sldId id="276" r:id="rId16"/>
    <p:sldId id="267" r:id="rId17"/>
    <p:sldId id="277" r:id="rId18"/>
    <p:sldId id="272" r:id="rId19"/>
    <p:sldId id="278" r:id="rId20"/>
    <p:sldId id="270" r:id="rId21"/>
    <p:sldId id="279" r:id="rId22"/>
    <p:sldId id="280" r:id="rId23"/>
    <p:sldId id="268" r:id="rId24"/>
    <p:sldId id="289" r:id="rId25"/>
    <p:sldId id="290" r:id="rId26"/>
    <p:sldId id="299" r:id="rId27"/>
    <p:sldId id="303" r:id="rId28"/>
    <p:sldId id="291" r:id="rId29"/>
    <p:sldId id="292" r:id="rId30"/>
    <p:sldId id="293" r:id="rId31"/>
    <p:sldId id="294" r:id="rId32"/>
    <p:sldId id="300" r:id="rId33"/>
    <p:sldId id="298" r:id="rId34"/>
    <p:sldId id="295" r:id="rId35"/>
    <p:sldId id="296" r:id="rId36"/>
    <p:sldId id="302" r:id="rId37"/>
    <p:sldId id="301" r:id="rId38"/>
    <p:sldId id="265" r:id="rId39"/>
    <p:sldId id="282"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7" autoAdjust="0"/>
    <p:restoredTop sz="95226" autoAdjust="0"/>
  </p:normalViewPr>
  <p:slideViewPr>
    <p:cSldViewPr snapToGrid="0">
      <p:cViewPr varScale="1">
        <p:scale>
          <a:sx n="80" d="100"/>
          <a:sy n="80" d="100"/>
        </p:scale>
        <p:origin x="100"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ata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7D2149-0397-46FE-8AF6-88D150A3E40F}"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ADB968B9-9FB0-4580-8777-D813C2F28B66}">
      <dgm:prSet/>
      <dgm:spPr/>
      <dgm:t>
        <a:bodyPr/>
        <a:lstStyle/>
        <a:p>
          <a:pPr>
            <a:lnSpc>
              <a:spcPct val="100000"/>
            </a:lnSpc>
          </a:pPr>
          <a:r>
            <a:rPr lang="en-US" dirty="0"/>
            <a:t>Vaishnavi- Introduction, Results and conclusion</a:t>
          </a:r>
        </a:p>
      </dgm:t>
    </dgm:pt>
    <dgm:pt modelId="{9E0F9E0B-9D07-417B-A04C-2071ABE6753E}" type="parTrans" cxnId="{8E9BE99D-7633-4A74-B48F-7B7F572F6ECB}">
      <dgm:prSet/>
      <dgm:spPr/>
      <dgm:t>
        <a:bodyPr/>
        <a:lstStyle/>
        <a:p>
          <a:endParaRPr lang="en-US"/>
        </a:p>
      </dgm:t>
    </dgm:pt>
    <dgm:pt modelId="{8FCB527F-7D7D-47FD-BC14-7D869A058964}" type="sibTrans" cxnId="{8E9BE99D-7633-4A74-B48F-7B7F572F6ECB}">
      <dgm:prSet/>
      <dgm:spPr/>
      <dgm:t>
        <a:bodyPr/>
        <a:lstStyle/>
        <a:p>
          <a:endParaRPr lang="en-US"/>
        </a:p>
      </dgm:t>
    </dgm:pt>
    <dgm:pt modelId="{52E5B348-EC85-45F0-9755-79178635C6E3}">
      <dgm:prSet/>
      <dgm:spPr/>
      <dgm:t>
        <a:bodyPr/>
        <a:lstStyle/>
        <a:p>
          <a:pPr>
            <a:lnSpc>
              <a:spcPct val="100000"/>
            </a:lnSpc>
          </a:pPr>
          <a:r>
            <a:rPr lang="en-US" dirty="0"/>
            <a:t>Narendra- Briefing on Machine learning models used</a:t>
          </a:r>
        </a:p>
      </dgm:t>
    </dgm:pt>
    <dgm:pt modelId="{12ABA419-3632-4692-AAB1-248E181981A3}" type="parTrans" cxnId="{8E031D16-B08F-436A-A236-0458149DD838}">
      <dgm:prSet/>
      <dgm:spPr/>
      <dgm:t>
        <a:bodyPr/>
        <a:lstStyle/>
        <a:p>
          <a:endParaRPr lang="en-US"/>
        </a:p>
      </dgm:t>
    </dgm:pt>
    <dgm:pt modelId="{6C1C1E98-7127-41D7-8177-87006DDD9D0B}" type="sibTrans" cxnId="{8E031D16-B08F-436A-A236-0458149DD838}">
      <dgm:prSet/>
      <dgm:spPr/>
      <dgm:t>
        <a:bodyPr/>
        <a:lstStyle/>
        <a:p>
          <a:endParaRPr lang="en-US"/>
        </a:p>
      </dgm:t>
    </dgm:pt>
    <dgm:pt modelId="{2C339EC3-C868-4844-93F4-FE7CA0194A67}">
      <dgm:prSet/>
      <dgm:spPr/>
      <dgm:t>
        <a:bodyPr/>
        <a:lstStyle/>
        <a:p>
          <a:pPr>
            <a:lnSpc>
              <a:spcPct val="100000"/>
            </a:lnSpc>
          </a:pPr>
          <a:r>
            <a:rPr lang="en-US"/>
            <a:t>Rakesh- Explanation </a:t>
          </a:r>
          <a:r>
            <a:rPr lang="en-US" dirty="0"/>
            <a:t>of EDA results</a:t>
          </a:r>
        </a:p>
      </dgm:t>
    </dgm:pt>
    <dgm:pt modelId="{A6158D51-C764-47A2-8720-B440FA3A60C4}" type="parTrans" cxnId="{5DD228CE-2E24-4A62-A4D5-32A62FCEBECD}">
      <dgm:prSet/>
      <dgm:spPr/>
      <dgm:t>
        <a:bodyPr/>
        <a:lstStyle/>
        <a:p>
          <a:endParaRPr lang="en-US"/>
        </a:p>
      </dgm:t>
    </dgm:pt>
    <dgm:pt modelId="{F0E08113-23C2-4B80-A5CB-BCFCBA42759A}" type="sibTrans" cxnId="{5DD228CE-2E24-4A62-A4D5-32A62FCEBECD}">
      <dgm:prSet/>
      <dgm:spPr/>
      <dgm:t>
        <a:bodyPr/>
        <a:lstStyle/>
        <a:p>
          <a:endParaRPr lang="en-US"/>
        </a:p>
      </dgm:t>
    </dgm:pt>
    <dgm:pt modelId="{E4F58E00-D4C7-4471-91AD-713996D2EFCA}" type="pres">
      <dgm:prSet presAssocID="{5E7D2149-0397-46FE-8AF6-88D150A3E40F}" presName="root" presStyleCnt="0">
        <dgm:presLayoutVars>
          <dgm:dir/>
          <dgm:resizeHandles val="exact"/>
        </dgm:presLayoutVars>
      </dgm:prSet>
      <dgm:spPr/>
    </dgm:pt>
    <dgm:pt modelId="{93030C26-24FA-4AA5-87C8-93BAED8F7136}" type="pres">
      <dgm:prSet presAssocID="{ADB968B9-9FB0-4580-8777-D813C2F28B66}" presName="compNode" presStyleCnt="0"/>
      <dgm:spPr/>
    </dgm:pt>
    <dgm:pt modelId="{814ED8B1-0704-459C-98B1-DA5293144CE5}" type="pres">
      <dgm:prSet presAssocID="{ADB968B9-9FB0-4580-8777-D813C2F28B66}" presName="bgRect" presStyleLbl="bgShp" presStyleIdx="0" presStyleCnt="3"/>
      <dgm:spPr/>
    </dgm:pt>
    <dgm:pt modelId="{FC0E56A8-E850-4883-8DA2-49576A2BBAFB}" type="pres">
      <dgm:prSet presAssocID="{ADB968B9-9FB0-4580-8777-D813C2F28B6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atabase"/>
        </a:ext>
      </dgm:extLst>
    </dgm:pt>
    <dgm:pt modelId="{3380DB7B-BE01-48ED-AABF-528952FBD566}" type="pres">
      <dgm:prSet presAssocID="{ADB968B9-9FB0-4580-8777-D813C2F28B66}" presName="spaceRect" presStyleCnt="0"/>
      <dgm:spPr/>
    </dgm:pt>
    <dgm:pt modelId="{8D6E2167-74CA-4C45-A633-4823553FBD6D}" type="pres">
      <dgm:prSet presAssocID="{ADB968B9-9FB0-4580-8777-D813C2F28B66}" presName="parTx" presStyleLbl="revTx" presStyleIdx="0" presStyleCnt="3">
        <dgm:presLayoutVars>
          <dgm:chMax val="0"/>
          <dgm:chPref val="0"/>
        </dgm:presLayoutVars>
      </dgm:prSet>
      <dgm:spPr/>
    </dgm:pt>
    <dgm:pt modelId="{DC2708E5-08FB-41BF-BB03-B30DAA75B530}" type="pres">
      <dgm:prSet presAssocID="{8FCB527F-7D7D-47FD-BC14-7D869A058964}" presName="sibTrans" presStyleCnt="0"/>
      <dgm:spPr/>
    </dgm:pt>
    <dgm:pt modelId="{244B2933-6745-4717-8BCC-C9524CCD0506}" type="pres">
      <dgm:prSet presAssocID="{52E5B348-EC85-45F0-9755-79178635C6E3}" presName="compNode" presStyleCnt="0"/>
      <dgm:spPr/>
    </dgm:pt>
    <dgm:pt modelId="{5D1F3392-C618-4075-AA6A-88DD32999F1F}" type="pres">
      <dgm:prSet presAssocID="{52E5B348-EC85-45F0-9755-79178635C6E3}" presName="bgRect" presStyleLbl="bgShp" presStyleIdx="1" presStyleCnt="3"/>
      <dgm:spPr/>
    </dgm:pt>
    <dgm:pt modelId="{05315778-26CC-4DA0-A514-AF3226B4128F}" type="pres">
      <dgm:prSet presAssocID="{52E5B348-EC85-45F0-9755-79178635C6E3}"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IV"/>
        </a:ext>
      </dgm:extLst>
    </dgm:pt>
    <dgm:pt modelId="{FBED3332-A973-4E31-9556-9E129605CAB4}" type="pres">
      <dgm:prSet presAssocID="{52E5B348-EC85-45F0-9755-79178635C6E3}" presName="spaceRect" presStyleCnt="0"/>
      <dgm:spPr/>
    </dgm:pt>
    <dgm:pt modelId="{B56B458A-BFE8-405B-AB2B-1522B9156D3C}" type="pres">
      <dgm:prSet presAssocID="{52E5B348-EC85-45F0-9755-79178635C6E3}" presName="parTx" presStyleLbl="revTx" presStyleIdx="1" presStyleCnt="3">
        <dgm:presLayoutVars>
          <dgm:chMax val="0"/>
          <dgm:chPref val="0"/>
        </dgm:presLayoutVars>
      </dgm:prSet>
      <dgm:spPr/>
    </dgm:pt>
    <dgm:pt modelId="{E4F9F030-7D8D-438C-9406-FBC9EBE24212}" type="pres">
      <dgm:prSet presAssocID="{6C1C1E98-7127-41D7-8177-87006DDD9D0B}" presName="sibTrans" presStyleCnt="0"/>
      <dgm:spPr/>
    </dgm:pt>
    <dgm:pt modelId="{BDEDF692-FA34-4C7F-98EC-E758714BD138}" type="pres">
      <dgm:prSet presAssocID="{2C339EC3-C868-4844-93F4-FE7CA0194A67}" presName="compNode" presStyleCnt="0"/>
      <dgm:spPr/>
    </dgm:pt>
    <dgm:pt modelId="{8F8BFB18-A24C-4B5D-AB7A-2C69B42EF434}" type="pres">
      <dgm:prSet presAssocID="{2C339EC3-C868-4844-93F4-FE7CA0194A67}" presName="bgRect" presStyleLbl="bgShp" presStyleIdx="2" presStyleCnt="3"/>
      <dgm:spPr/>
    </dgm:pt>
    <dgm:pt modelId="{20C3A712-0C02-44DB-89C8-5210A0680AA5}" type="pres">
      <dgm:prSet presAssocID="{2C339EC3-C868-4844-93F4-FE7CA0194A6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Robot"/>
        </a:ext>
      </dgm:extLst>
    </dgm:pt>
    <dgm:pt modelId="{CAF46698-4F92-4100-AED4-D3A5E4F574C3}" type="pres">
      <dgm:prSet presAssocID="{2C339EC3-C868-4844-93F4-FE7CA0194A67}" presName="spaceRect" presStyleCnt="0"/>
      <dgm:spPr/>
    </dgm:pt>
    <dgm:pt modelId="{AC19F5F6-1A48-4011-BD07-59A97B3CCF09}" type="pres">
      <dgm:prSet presAssocID="{2C339EC3-C868-4844-93F4-FE7CA0194A67}" presName="parTx" presStyleLbl="revTx" presStyleIdx="2" presStyleCnt="3">
        <dgm:presLayoutVars>
          <dgm:chMax val="0"/>
          <dgm:chPref val="0"/>
        </dgm:presLayoutVars>
      </dgm:prSet>
      <dgm:spPr/>
    </dgm:pt>
  </dgm:ptLst>
  <dgm:cxnLst>
    <dgm:cxn modelId="{8E031D16-B08F-436A-A236-0458149DD838}" srcId="{5E7D2149-0397-46FE-8AF6-88D150A3E40F}" destId="{52E5B348-EC85-45F0-9755-79178635C6E3}" srcOrd="1" destOrd="0" parTransId="{12ABA419-3632-4692-AAB1-248E181981A3}" sibTransId="{6C1C1E98-7127-41D7-8177-87006DDD9D0B}"/>
    <dgm:cxn modelId="{072C4887-248E-427B-BF0B-223501B75974}" type="presOf" srcId="{5E7D2149-0397-46FE-8AF6-88D150A3E40F}" destId="{E4F58E00-D4C7-4471-91AD-713996D2EFCA}" srcOrd="0" destOrd="0" presId="urn:microsoft.com/office/officeart/2018/2/layout/IconVerticalSolidList"/>
    <dgm:cxn modelId="{EFB4EC90-025E-41BF-AF3D-FCBB5BEF476E}" type="presOf" srcId="{52E5B348-EC85-45F0-9755-79178635C6E3}" destId="{B56B458A-BFE8-405B-AB2B-1522B9156D3C}" srcOrd="0" destOrd="0" presId="urn:microsoft.com/office/officeart/2018/2/layout/IconVerticalSolidList"/>
    <dgm:cxn modelId="{8E9BE99D-7633-4A74-B48F-7B7F572F6ECB}" srcId="{5E7D2149-0397-46FE-8AF6-88D150A3E40F}" destId="{ADB968B9-9FB0-4580-8777-D813C2F28B66}" srcOrd="0" destOrd="0" parTransId="{9E0F9E0B-9D07-417B-A04C-2071ABE6753E}" sibTransId="{8FCB527F-7D7D-47FD-BC14-7D869A058964}"/>
    <dgm:cxn modelId="{5DD228CE-2E24-4A62-A4D5-32A62FCEBECD}" srcId="{5E7D2149-0397-46FE-8AF6-88D150A3E40F}" destId="{2C339EC3-C868-4844-93F4-FE7CA0194A67}" srcOrd="2" destOrd="0" parTransId="{A6158D51-C764-47A2-8720-B440FA3A60C4}" sibTransId="{F0E08113-23C2-4B80-A5CB-BCFCBA42759A}"/>
    <dgm:cxn modelId="{A5132AEB-B711-4D0D-AB0E-65986E7100E3}" type="presOf" srcId="{2C339EC3-C868-4844-93F4-FE7CA0194A67}" destId="{AC19F5F6-1A48-4011-BD07-59A97B3CCF09}" srcOrd="0" destOrd="0" presId="urn:microsoft.com/office/officeart/2018/2/layout/IconVerticalSolidList"/>
    <dgm:cxn modelId="{877CEFFB-BEBE-49A0-9391-461DEEE9D714}" type="presOf" srcId="{ADB968B9-9FB0-4580-8777-D813C2F28B66}" destId="{8D6E2167-74CA-4C45-A633-4823553FBD6D}" srcOrd="0" destOrd="0" presId="urn:microsoft.com/office/officeart/2018/2/layout/IconVerticalSolidList"/>
    <dgm:cxn modelId="{7D9FA586-BAB9-4AE4-98EF-1B22AED0C517}" type="presParOf" srcId="{E4F58E00-D4C7-4471-91AD-713996D2EFCA}" destId="{93030C26-24FA-4AA5-87C8-93BAED8F7136}" srcOrd="0" destOrd="0" presId="urn:microsoft.com/office/officeart/2018/2/layout/IconVerticalSolidList"/>
    <dgm:cxn modelId="{D36C2413-7CF0-4997-B250-230BC0E8B9BF}" type="presParOf" srcId="{93030C26-24FA-4AA5-87C8-93BAED8F7136}" destId="{814ED8B1-0704-459C-98B1-DA5293144CE5}" srcOrd="0" destOrd="0" presId="urn:microsoft.com/office/officeart/2018/2/layout/IconVerticalSolidList"/>
    <dgm:cxn modelId="{CFE34246-7E42-4617-BE2D-CE2F4E4F853C}" type="presParOf" srcId="{93030C26-24FA-4AA5-87C8-93BAED8F7136}" destId="{FC0E56A8-E850-4883-8DA2-49576A2BBAFB}" srcOrd="1" destOrd="0" presId="urn:microsoft.com/office/officeart/2018/2/layout/IconVerticalSolidList"/>
    <dgm:cxn modelId="{D2094CB6-CDC2-4B3F-8641-39AC044BCE11}" type="presParOf" srcId="{93030C26-24FA-4AA5-87C8-93BAED8F7136}" destId="{3380DB7B-BE01-48ED-AABF-528952FBD566}" srcOrd="2" destOrd="0" presId="urn:microsoft.com/office/officeart/2018/2/layout/IconVerticalSolidList"/>
    <dgm:cxn modelId="{DE62C101-B118-42C5-930F-9CEAE90E467E}" type="presParOf" srcId="{93030C26-24FA-4AA5-87C8-93BAED8F7136}" destId="{8D6E2167-74CA-4C45-A633-4823553FBD6D}" srcOrd="3" destOrd="0" presId="urn:microsoft.com/office/officeart/2018/2/layout/IconVerticalSolidList"/>
    <dgm:cxn modelId="{37A851DD-DFC2-4DB9-8400-CF5D84C6D271}" type="presParOf" srcId="{E4F58E00-D4C7-4471-91AD-713996D2EFCA}" destId="{DC2708E5-08FB-41BF-BB03-B30DAA75B530}" srcOrd="1" destOrd="0" presId="urn:microsoft.com/office/officeart/2018/2/layout/IconVerticalSolidList"/>
    <dgm:cxn modelId="{8FD2BF4C-1D98-47F3-84DD-D3F17B17C203}" type="presParOf" srcId="{E4F58E00-D4C7-4471-91AD-713996D2EFCA}" destId="{244B2933-6745-4717-8BCC-C9524CCD0506}" srcOrd="2" destOrd="0" presId="urn:microsoft.com/office/officeart/2018/2/layout/IconVerticalSolidList"/>
    <dgm:cxn modelId="{3B97A5B6-AB32-4666-B386-697810469E78}" type="presParOf" srcId="{244B2933-6745-4717-8BCC-C9524CCD0506}" destId="{5D1F3392-C618-4075-AA6A-88DD32999F1F}" srcOrd="0" destOrd="0" presId="urn:microsoft.com/office/officeart/2018/2/layout/IconVerticalSolidList"/>
    <dgm:cxn modelId="{919E3F1A-D48E-4908-BD25-A2B0CB780B73}" type="presParOf" srcId="{244B2933-6745-4717-8BCC-C9524CCD0506}" destId="{05315778-26CC-4DA0-A514-AF3226B4128F}" srcOrd="1" destOrd="0" presId="urn:microsoft.com/office/officeart/2018/2/layout/IconVerticalSolidList"/>
    <dgm:cxn modelId="{84843FAC-4BD0-4B3D-998B-392644A25491}" type="presParOf" srcId="{244B2933-6745-4717-8BCC-C9524CCD0506}" destId="{FBED3332-A973-4E31-9556-9E129605CAB4}" srcOrd="2" destOrd="0" presId="urn:microsoft.com/office/officeart/2018/2/layout/IconVerticalSolidList"/>
    <dgm:cxn modelId="{15E517F6-739E-46E0-987E-4F00921AA32F}" type="presParOf" srcId="{244B2933-6745-4717-8BCC-C9524CCD0506}" destId="{B56B458A-BFE8-405B-AB2B-1522B9156D3C}" srcOrd="3" destOrd="0" presId="urn:microsoft.com/office/officeart/2018/2/layout/IconVerticalSolidList"/>
    <dgm:cxn modelId="{89AF9FB0-F43E-4BD3-BF8A-6C370BCF9ED5}" type="presParOf" srcId="{E4F58E00-D4C7-4471-91AD-713996D2EFCA}" destId="{E4F9F030-7D8D-438C-9406-FBC9EBE24212}" srcOrd="3" destOrd="0" presId="urn:microsoft.com/office/officeart/2018/2/layout/IconVerticalSolidList"/>
    <dgm:cxn modelId="{3C3EEC3B-9522-4A0E-9FFE-8092B452C872}" type="presParOf" srcId="{E4F58E00-D4C7-4471-91AD-713996D2EFCA}" destId="{BDEDF692-FA34-4C7F-98EC-E758714BD138}" srcOrd="4" destOrd="0" presId="urn:microsoft.com/office/officeart/2018/2/layout/IconVerticalSolidList"/>
    <dgm:cxn modelId="{682E3BDC-78B4-4818-970A-10494D4D7D9A}" type="presParOf" srcId="{BDEDF692-FA34-4C7F-98EC-E758714BD138}" destId="{8F8BFB18-A24C-4B5D-AB7A-2C69B42EF434}" srcOrd="0" destOrd="0" presId="urn:microsoft.com/office/officeart/2018/2/layout/IconVerticalSolidList"/>
    <dgm:cxn modelId="{5DF18884-6E28-4347-A794-E8BF2768A5B6}" type="presParOf" srcId="{BDEDF692-FA34-4C7F-98EC-E758714BD138}" destId="{20C3A712-0C02-44DB-89C8-5210A0680AA5}" srcOrd="1" destOrd="0" presId="urn:microsoft.com/office/officeart/2018/2/layout/IconVerticalSolidList"/>
    <dgm:cxn modelId="{9BBFB8F1-CE05-4F28-ABD5-D12C3136F3A9}" type="presParOf" srcId="{BDEDF692-FA34-4C7F-98EC-E758714BD138}" destId="{CAF46698-4F92-4100-AED4-D3A5E4F574C3}" srcOrd="2" destOrd="0" presId="urn:microsoft.com/office/officeart/2018/2/layout/IconVerticalSolidList"/>
    <dgm:cxn modelId="{E59E36A8-09F3-464C-9E1E-86C87C43E74E}" type="presParOf" srcId="{BDEDF692-FA34-4C7F-98EC-E758714BD138}" destId="{AC19F5F6-1A48-4011-BD07-59A97B3CCF09}"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33E4F59-B11F-46BF-81D1-C1693F1FCDD9}"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0F183130-9EA6-4439-AA43-4755AAB2554D}">
      <dgm:prSet custT="1"/>
      <dgm:spPr/>
      <dgm:t>
        <a:bodyPr/>
        <a:lstStyle/>
        <a:p>
          <a:pPr algn="just">
            <a:lnSpc>
              <a:spcPct val="100000"/>
            </a:lnSpc>
          </a:pPr>
          <a:r>
            <a:rPr lang="en-US" sz="1400" dirty="0">
              <a:latin typeface="Calibri" panose="020F0502020204030204" pitchFamily="34" charset="0"/>
              <a:cs typeface="Calibri" panose="020F0502020204030204" pitchFamily="34" charset="0"/>
            </a:rPr>
            <a:t>Lending money has long been a popular way to make money from money.</a:t>
          </a:r>
        </a:p>
      </dgm:t>
    </dgm:pt>
    <dgm:pt modelId="{D87E126F-C765-4B0B-9FEF-E56EB000E6F5}" type="parTrans" cxnId="{CBB8E13D-80CC-4844-B0B8-8D30685F58BB}">
      <dgm:prSet/>
      <dgm:spPr/>
      <dgm:t>
        <a:bodyPr/>
        <a:lstStyle/>
        <a:p>
          <a:endParaRPr lang="en-US"/>
        </a:p>
      </dgm:t>
    </dgm:pt>
    <dgm:pt modelId="{4BC4F26F-95BC-449D-885B-9ECC7AF55D40}" type="sibTrans" cxnId="{CBB8E13D-80CC-4844-B0B8-8D30685F58BB}">
      <dgm:prSet/>
      <dgm:spPr/>
      <dgm:t>
        <a:bodyPr/>
        <a:lstStyle/>
        <a:p>
          <a:endParaRPr lang="en-US"/>
        </a:p>
      </dgm:t>
    </dgm:pt>
    <dgm:pt modelId="{1211FE1B-F925-4D50-BEC7-1FD1158625F1}">
      <dgm:prSet custT="1"/>
      <dgm:spPr/>
      <dgm:t>
        <a:bodyPr/>
        <a:lstStyle/>
        <a:p>
          <a:pPr algn="just">
            <a:lnSpc>
              <a:spcPct val="100000"/>
            </a:lnSpc>
          </a:pPr>
          <a:r>
            <a:rPr lang="en-US" sz="1400" dirty="0">
              <a:latin typeface="Calibri" panose="020F0502020204030204" pitchFamily="34" charset="0"/>
              <a:cs typeface="Calibri" panose="020F0502020204030204" pitchFamily="34" charset="0"/>
            </a:rPr>
            <a:t>This activity is being pursued by financial banking institutions and numerous individuals in order to gain money. </a:t>
          </a:r>
        </a:p>
      </dgm:t>
    </dgm:pt>
    <dgm:pt modelId="{A747F592-CB18-4B67-8585-E7256067090D}" type="parTrans" cxnId="{3F811D11-023A-4F83-AD64-A150EA95B949}">
      <dgm:prSet/>
      <dgm:spPr/>
      <dgm:t>
        <a:bodyPr/>
        <a:lstStyle/>
        <a:p>
          <a:endParaRPr lang="en-US"/>
        </a:p>
      </dgm:t>
    </dgm:pt>
    <dgm:pt modelId="{2444FD66-C55F-43CC-983C-571024D50DF1}" type="sibTrans" cxnId="{3F811D11-023A-4F83-AD64-A150EA95B949}">
      <dgm:prSet/>
      <dgm:spPr/>
      <dgm:t>
        <a:bodyPr/>
        <a:lstStyle/>
        <a:p>
          <a:endParaRPr lang="en-US"/>
        </a:p>
      </dgm:t>
    </dgm:pt>
    <dgm:pt modelId="{4AA890F0-2542-4A88-BE17-DC5C4EB98AD1}">
      <dgm:prSet custT="1"/>
      <dgm:spPr/>
      <dgm:t>
        <a:bodyPr/>
        <a:lstStyle/>
        <a:p>
          <a:pPr algn="just">
            <a:lnSpc>
              <a:spcPct val="100000"/>
            </a:lnSpc>
          </a:pPr>
          <a:r>
            <a:rPr lang="en-US" sz="1400" dirty="0">
              <a:latin typeface="Calibri" panose="020F0502020204030204" pitchFamily="34" charset="0"/>
              <a:cs typeface="Calibri" panose="020F0502020204030204" pitchFamily="34" charset="0"/>
            </a:rPr>
            <a:t>After conducting extensive research, we discovered that, with technologies such as decentralization finance and other technologies in place, a data-driven approach is required to close the gap in the banking sector in terms of lowering the burden of bad debts and improving the credit history of applicants.</a:t>
          </a:r>
        </a:p>
      </dgm:t>
    </dgm:pt>
    <dgm:pt modelId="{0B506E7E-EFC0-449C-9D66-479C127EE1DE}" type="parTrans" cxnId="{B8051784-94F7-4126-BCB7-5BE880D269EE}">
      <dgm:prSet/>
      <dgm:spPr/>
      <dgm:t>
        <a:bodyPr/>
        <a:lstStyle/>
        <a:p>
          <a:endParaRPr lang="en-US"/>
        </a:p>
      </dgm:t>
    </dgm:pt>
    <dgm:pt modelId="{8B94EC85-4CE8-46C1-A048-7D76F8FE7332}" type="sibTrans" cxnId="{B8051784-94F7-4126-BCB7-5BE880D269EE}">
      <dgm:prSet/>
      <dgm:spPr/>
      <dgm:t>
        <a:bodyPr/>
        <a:lstStyle/>
        <a:p>
          <a:endParaRPr lang="en-US"/>
        </a:p>
      </dgm:t>
    </dgm:pt>
    <dgm:pt modelId="{E965E3AE-0E58-469D-8148-7EADA38FE17F}" type="pres">
      <dgm:prSet presAssocID="{333E4F59-B11F-46BF-81D1-C1693F1FCDD9}" presName="root" presStyleCnt="0">
        <dgm:presLayoutVars>
          <dgm:dir/>
          <dgm:resizeHandles val="exact"/>
        </dgm:presLayoutVars>
      </dgm:prSet>
      <dgm:spPr/>
    </dgm:pt>
    <dgm:pt modelId="{919C0077-D270-4AB2-81A1-B0B4F7F0446E}" type="pres">
      <dgm:prSet presAssocID="{0F183130-9EA6-4439-AA43-4755AAB2554D}" presName="compNode" presStyleCnt="0"/>
      <dgm:spPr/>
    </dgm:pt>
    <dgm:pt modelId="{F7025618-20C8-4FBE-BD61-0CA890ABC67E}" type="pres">
      <dgm:prSet presAssocID="{0F183130-9EA6-4439-AA43-4755AAB2554D}"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oney"/>
        </a:ext>
      </dgm:extLst>
    </dgm:pt>
    <dgm:pt modelId="{65DD8B4B-CF70-4B5D-8CBA-63334D467F41}" type="pres">
      <dgm:prSet presAssocID="{0F183130-9EA6-4439-AA43-4755AAB2554D}" presName="spaceRect" presStyleCnt="0"/>
      <dgm:spPr/>
    </dgm:pt>
    <dgm:pt modelId="{FCE3F2A8-BE44-4B08-B076-1ED688A75569}" type="pres">
      <dgm:prSet presAssocID="{0F183130-9EA6-4439-AA43-4755AAB2554D}" presName="textRect" presStyleLbl="revTx" presStyleIdx="0" presStyleCnt="3">
        <dgm:presLayoutVars>
          <dgm:chMax val="1"/>
          <dgm:chPref val="1"/>
        </dgm:presLayoutVars>
      </dgm:prSet>
      <dgm:spPr/>
    </dgm:pt>
    <dgm:pt modelId="{C7B44A77-192E-4771-9F56-8B1575D53340}" type="pres">
      <dgm:prSet presAssocID="{4BC4F26F-95BC-449D-885B-9ECC7AF55D40}" presName="sibTrans" presStyleCnt="0"/>
      <dgm:spPr/>
    </dgm:pt>
    <dgm:pt modelId="{337B172C-D984-4626-ABEC-988F0CBF523C}" type="pres">
      <dgm:prSet presAssocID="{1211FE1B-F925-4D50-BEC7-1FD1158625F1}" presName="compNode" presStyleCnt="0"/>
      <dgm:spPr/>
    </dgm:pt>
    <dgm:pt modelId="{EE350793-910B-4FF3-A505-6DEF141505E7}" type="pres">
      <dgm:prSet presAssocID="{1211FE1B-F925-4D50-BEC7-1FD1158625F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ank"/>
        </a:ext>
      </dgm:extLst>
    </dgm:pt>
    <dgm:pt modelId="{DD09898A-92BA-4CE5-B71C-EC8F6AED1FA9}" type="pres">
      <dgm:prSet presAssocID="{1211FE1B-F925-4D50-BEC7-1FD1158625F1}" presName="spaceRect" presStyleCnt="0"/>
      <dgm:spPr/>
    </dgm:pt>
    <dgm:pt modelId="{E489FC8A-36D8-4220-9FFF-2F4F4C84E1E5}" type="pres">
      <dgm:prSet presAssocID="{1211FE1B-F925-4D50-BEC7-1FD1158625F1}" presName="textRect" presStyleLbl="revTx" presStyleIdx="1" presStyleCnt="3">
        <dgm:presLayoutVars>
          <dgm:chMax val="1"/>
          <dgm:chPref val="1"/>
        </dgm:presLayoutVars>
      </dgm:prSet>
      <dgm:spPr/>
    </dgm:pt>
    <dgm:pt modelId="{96A326BB-8510-4EA3-A6C3-4E97855D234A}" type="pres">
      <dgm:prSet presAssocID="{2444FD66-C55F-43CC-983C-571024D50DF1}" presName="sibTrans" presStyleCnt="0"/>
      <dgm:spPr/>
    </dgm:pt>
    <dgm:pt modelId="{58A2AA7D-BA02-4117-9D3A-04EC7559234A}" type="pres">
      <dgm:prSet presAssocID="{4AA890F0-2542-4A88-BE17-DC5C4EB98AD1}" presName="compNode" presStyleCnt="0"/>
      <dgm:spPr/>
    </dgm:pt>
    <dgm:pt modelId="{5F70DA72-BFB4-4F52-B046-EA6A5349EF9A}" type="pres">
      <dgm:prSet presAssocID="{4AA890F0-2542-4A88-BE17-DC5C4EB98AD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erver"/>
        </a:ext>
      </dgm:extLst>
    </dgm:pt>
    <dgm:pt modelId="{E87865D2-D0BD-4649-8DE5-891E0B96E607}" type="pres">
      <dgm:prSet presAssocID="{4AA890F0-2542-4A88-BE17-DC5C4EB98AD1}" presName="spaceRect" presStyleCnt="0"/>
      <dgm:spPr/>
    </dgm:pt>
    <dgm:pt modelId="{D8324A28-A31C-48DD-9C66-DFA072D64755}" type="pres">
      <dgm:prSet presAssocID="{4AA890F0-2542-4A88-BE17-DC5C4EB98AD1}" presName="textRect" presStyleLbl="revTx" presStyleIdx="2" presStyleCnt="3" custScaleX="142669">
        <dgm:presLayoutVars>
          <dgm:chMax val="1"/>
          <dgm:chPref val="1"/>
        </dgm:presLayoutVars>
      </dgm:prSet>
      <dgm:spPr/>
    </dgm:pt>
  </dgm:ptLst>
  <dgm:cxnLst>
    <dgm:cxn modelId="{3F811D11-023A-4F83-AD64-A150EA95B949}" srcId="{333E4F59-B11F-46BF-81D1-C1693F1FCDD9}" destId="{1211FE1B-F925-4D50-BEC7-1FD1158625F1}" srcOrd="1" destOrd="0" parTransId="{A747F592-CB18-4B67-8585-E7256067090D}" sibTransId="{2444FD66-C55F-43CC-983C-571024D50DF1}"/>
    <dgm:cxn modelId="{CBB8E13D-80CC-4844-B0B8-8D30685F58BB}" srcId="{333E4F59-B11F-46BF-81D1-C1693F1FCDD9}" destId="{0F183130-9EA6-4439-AA43-4755AAB2554D}" srcOrd="0" destOrd="0" parTransId="{D87E126F-C765-4B0B-9FEF-E56EB000E6F5}" sibTransId="{4BC4F26F-95BC-449D-885B-9ECC7AF55D40}"/>
    <dgm:cxn modelId="{6C498151-24F5-463A-9C82-80FD63D47825}" type="presOf" srcId="{4AA890F0-2542-4A88-BE17-DC5C4EB98AD1}" destId="{D8324A28-A31C-48DD-9C66-DFA072D64755}" srcOrd="0" destOrd="0" presId="urn:microsoft.com/office/officeart/2018/2/layout/IconLabelList"/>
    <dgm:cxn modelId="{BA83EE7D-1302-43AC-A807-D81FFB4F425E}" type="presOf" srcId="{0F183130-9EA6-4439-AA43-4755AAB2554D}" destId="{FCE3F2A8-BE44-4B08-B076-1ED688A75569}" srcOrd="0" destOrd="0" presId="urn:microsoft.com/office/officeart/2018/2/layout/IconLabelList"/>
    <dgm:cxn modelId="{B8051784-94F7-4126-BCB7-5BE880D269EE}" srcId="{333E4F59-B11F-46BF-81D1-C1693F1FCDD9}" destId="{4AA890F0-2542-4A88-BE17-DC5C4EB98AD1}" srcOrd="2" destOrd="0" parTransId="{0B506E7E-EFC0-449C-9D66-479C127EE1DE}" sibTransId="{8B94EC85-4CE8-46C1-A048-7D76F8FE7332}"/>
    <dgm:cxn modelId="{8CB4D7B6-1A8C-4829-9F18-6C20F0F684BA}" type="presOf" srcId="{1211FE1B-F925-4D50-BEC7-1FD1158625F1}" destId="{E489FC8A-36D8-4220-9FFF-2F4F4C84E1E5}" srcOrd="0" destOrd="0" presId="urn:microsoft.com/office/officeart/2018/2/layout/IconLabelList"/>
    <dgm:cxn modelId="{F3705CFE-DAE1-4B5B-8F2F-D2FE5B89FE7F}" type="presOf" srcId="{333E4F59-B11F-46BF-81D1-C1693F1FCDD9}" destId="{E965E3AE-0E58-469D-8148-7EADA38FE17F}" srcOrd="0" destOrd="0" presId="urn:microsoft.com/office/officeart/2018/2/layout/IconLabelList"/>
    <dgm:cxn modelId="{532AAD4A-BA00-49F4-A708-20E55606EB46}" type="presParOf" srcId="{E965E3AE-0E58-469D-8148-7EADA38FE17F}" destId="{919C0077-D270-4AB2-81A1-B0B4F7F0446E}" srcOrd="0" destOrd="0" presId="urn:microsoft.com/office/officeart/2018/2/layout/IconLabelList"/>
    <dgm:cxn modelId="{8A1429FF-9CC9-4CA9-96BB-91AE97DB0BF4}" type="presParOf" srcId="{919C0077-D270-4AB2-81A1-B0B4F7F0446E}" destId="{F7025618-20C8-4FBE-BD61-0CA890ABC67E}" srcOrd="0" destOrd="0" presId="urn:microsoft.com/office/officeart/2018/2/layout/IconLabelList"/>
    <dgm:cxn modelId="{E86EC31C-0B1C-4BC4-A0C8-80139AF68584}" type="presParOf" srcId="{919C0077-D270-4AB2-81A1-B0B4F7F0446E}" destId="{65DD8B4B-CF70-4B5D-8CBA-63334D467F41}" srcOrd="1" destOrd="0" presId="urn:microsoft.com/office/officeart/2018/2/layout/IconLabelList"/>
    <dgm:cxn modelId="{33D4B6DD-91F6-4816-9915-32918F512F80}" type="presParOf" srcId="{919C0077-D270-4AB2-81A1-B0B4F7F0446E}" destId="{FCE3F2A8-BE44-4B08-B076-1ED688A75569}" srcOrd="2" destOrd="0" presId="urn:microsoft.com/office/officeart/2018/2/layout/IconLabelList"/>
    <dgm:cxn modelId="{DCA890EF-C42E-4645-A188-969F2227582C}" type="presParOf" srcId="{E965E3AE-0E58-469D-8148-7EADA38FE17F}" destId="{C7B44A77-192E-4771-9F56-8B1575D53340}" srcOrd="1" destOrd="0" presId="urn:microsoft.com/office/officeart/2018/2/layout/IconLabelList"/>
    <dgm:cxn modelId="{2C4A00EA-F093-4B53-BDAC-07779C4DCFC0}" type="presParOf" srcId="{E965E3AE-0E58-469D-8148-7EADA38FE17F}" destId="{337B172C-D984-4626-ABEC-988F0CBF523C}" srcOrd="2" destOrd="0" presId="urn:microsoft.com/office/officeart/2018/2/layout/IconLabelList"/>
    <dgm:cxn modelId="{A330CCBD-5008-4870-8429-7AFE3FC04A96}" type="presParOf" srcId="{337B172C-D984-4626-ABEC-988F0CBF523C}" destId="{EE350793-910B-4FF3-A505-6DEF141505E7}" srcOrd="0" destOrd="0" presId="urn:microsoft.com/office/officeart/2018/2/layout/IconLabelList"/>
    <dgm:cxn modelId="{005B1A3C-B3F0-4F6A-B7D9-2800271CC684}" type="presParOf" srcId="{337B172C-D984-4626-ABEC-988F0CBF523C}" destId="{DD09898A-92BA-4CE5-B71C-EC8F6AED1FA9}" srcOrd="1" destOrd="0" presId="urn:microsoft.com/office/officeart/2018/2/layout/IconLabelList"/>
    <dgm:cxn modelId="{7DF074CF-1F86-479C-A0EC-408998EBFAA1}" type="presParOf" srcId="{337B172C-D984-4626-ABEC-988F0CBF523C}" destId="{E489FC8A-36D8-4220-9FFF-2F4F4C84E1E5}" srcOrd="2" destOrd="0" presId="urn:microsoft.com/office/officeart/2018/2/layout/IconLabelList"/>
    <dgm:cxn modelId="{540FB642-EE5F-4ED0-B0EE-984E7219FF18}" type="presParOf" srcId="{E965E3AE-0E58-469D-8148-7EADA38FE17F}" destId="{96A326BB-8510-4EA3-A6C3-4E97855D234A}" srcOrd="3" destOrd="0" presId="urn:microsoft.com/office/officeart/2018/2/layout/IconLabelList"/>
    <dgm:cxn modelId="{FD4F3B1D-BE3E-4F6B-8D38-5E3DA87ADA97}" type="presParOf" srcId="{E965E3AE-0E58-469D-8148-7EADA38FE17F}" destId="{58A2AA7D-BA02-4117-9D3A-04EC7559234A}" srcOrd="4" destOrd="0" presId="urn:microsoft.com/office/officeart/2018/2/layout/IconLabelList"/>
    <dgm:cxn modelId="{84AA9DB0-CC8C-4586-A626-8B8433E0292D}" type="presParOf" srcId="{58A2AA7D-BA02-4117-9D3A-04EC7559234A}" destId="{5F70DA72-BFB4-4F52-B046-EA6A5349EF9A}" srcOrd="0" destOrd="0" presId="urn:microsoft.com/office/officeart/2018/2/layout/IconLabelList"/>
    <dgm:cxn modelId="{ABFDD440-2C28-4841-B044-8152E31E9C52}" type="presParOf" srcId="{58A2AA7D-BA02-4117-9D3A-04EC7559234A}" destId="{E87865D2-D0BD-4649-8DE5-891E0B96E607}" srcOrd="1" destOrd="0" presId="urn:microsoft.com/office/officeart/2018/2/layout/IconLabelList"/>
    <dgm:cxn modelId="{456ADD38-8084-480D-9E5D-1E773244344F}" type="presParOf" srcId="{58A2AA7D-BA02-4117-9D3A-04EC7559234A}" destId="{D8324A28-A31C-48DD-9C66-DFA072D64755}"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134AF8-8C15-4C2F-836D-E86729586F59}"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C720D559-9094-49F9-9284-81B451A89008}">
      <dgm:prSet custT="1"/>
      <dgm:spPr/>
      <dgm:t>
        <a:bodyPr/>
        <a:lstStyle/>
        <a:p>
          <a:pPr algn="ctr">
            <a:lnSpc>
              <a:spcPct val="100000"/>
            </a:lnSpc>
          </a:pPr>
          <a:r>
            <a:rPr lang="en-US" sz="1400" dirty="0">
              <a:latin typeface="Calibri" panose="020F0502020204030204" pitchFamily="34" charset="0"/>
              <a:cs typeface="Calibri" panose="020F0502020204030204" pitchFamily="34" charset="0"/>
            </a:rPr>
            <a:t>The literature on estimating default risk in Finance can be divided into two categories based on the strategy used.</a:t>
          </a:r>
        </a:p>
      </dgm:t>
    </dgm:pt>
    <dgm:pt modelId="{EDC7A2B3-34B8-40E3-A34A-3DAAF612404F}" type="parTrans" cxnId="{BF4EE609-EB26-400F-8CE3-2B4E1FF0F178}">
      <dgm:prSet/>
      <dgm:spPr/>
      <dgm:t>
        <a:bodyPr/>
        <a:lstStyle/>
        <a:p>
          <a:endParaRPr lang="en-US"/>
        </a:p>
      </dgm:t>
    </dgm:pt>
    <dgm:pt modelId="{5415C6B6-E478-4FC2-9970-6FDC882898AB}" type="sibTrans" cxnId="{BF4EE609-EB26-400F-8CE3-2B4E1FF0F178}">
      <dgm:prSet/>
      <dgm:spPr/>
      <dgm:t>
        <a:bodyPr/>
        <a:lstStyle/>
        <a:p>
          <a:endParaRPr lang="en-US"/>
        </a:p>
      </dgm:t>
    </dgm:pt>
    <dgm:pt modelId="{F92A88AD-3D92-4D29-B216-0ABF259FC48D}">
      <dgm:prSet custT="1"/>
      <dgm:spPr/>
      <dgm:t>
        <a:bodyPr/>
        <a:lstStyle/>
        <a:p>
          <a:pPr algn="ctr">
            <a:lnSpc>
              <a:spcPct val="100000"/>
            </a:lnSpc>
          </a:pPr>
          <a:r>
            <a:rPr lang="en-US" sz="1400" dirty="0">
              <a:latin typeface="Calibri" panose="020F0502020204030204" pitchFamily="34" charset="0"/>
              <a:cs typeface="Calibri" panose="020F0502020204030204" pitchFamily="34" charset="0"/>
            </a:rPr>
            <a:t>Conventional mathematical models including as ordinary least squares (OLS) are used in the primary area of research to investigate the various factors determining the risk .</a:t>
          </a:r>
        </a:p>
      </dgm:t>
    </dgm:pt>
    <dgm:pt modelId="{17D5A33B-6CFC-4DE5-A1F2-1851496B94A8}" type="parTrans" cxnId="{490A458F-3FAD-4D2C-945B-D0703C6FE561}">
      <dgm:prSet/>
      <dgm:spPr/>
      <dgm:t>
        <a:bodyPr/>
        <a:lstStyle/>
        <a:p>
          <a:endParaRPr lang="en-US"/>
        </a:p>
      </dgm:t>
    </dgm:pt>
    <dgm:pt modelId="{434B10CF-C2EC-46F3-840D-A24338E67A3D}" type="sibTrans" cxnId="{490A458F-3FAD-4D2C-945B-D0703C6FE561}">
      <dgm:prSet/>
      <dgm:spPr/>
      <dgm:t>
        <a:bodyPr/>
        <a:lstStyle/>
        <a:p>
          <a:endParaRPr lang="en-US"/>
        </a:p>
      </dgm:t>
    </dgm:pt>
    <dgm:pt modelId="{595C9D35-40CB-4BAE-B284-A774B6A86D50}">
      <dgm:prSet custT="1"/>
      <dgm:spPr/>
      <dgm:t>
        <a:bodyPr/>
        <a:lstStyle/>
        <a:p>
          <a:pPr algn="ctr">
            <a:lnSpc>
              <a:spcPct val="100000"/>
            </a:lnSpc>
          </a:pPr>
          <a:r>
            <a:rPr lang="en-US" sz="1400" dirty="0">
              <a:latin typeface="Calibri" panose="020F0502020204030204" pitchFamily="34" charset="0"/>
              <a:cs typeface="Calibri" panose="020F0502020204030204" pitchFamily="34" charset="0"/>
            </a:rPr>
            <a:t>Researches have investigated a significant amount of study in the area of Finance using data from various platforms to predict the likelihood of effective financing, loan interest rates, and payment difficulties. </a:t>
          </a:r>
        </a:p>
      </dgm:t>
    </dgm:pt>
    <dgm:pt modelId="{B4956960-4D17-4BD1-8241-C4424914206D}" type="parTrans" cxnId="{2FBB39A9-A66D-47CF-990F-0B6941327B87}">
      <dgm:prSet/>
      <dgm:spPr/>
      <dgm:t>
        <a:bodyPr/>
        <a:lstStyle/>
        <a:p>
          <a:endParaRPr lang="en-US"/>
        </a:p>
      </dgm:t>
    </dgm:pt>
    <dgm:pt modelId="{A1945E9F-BCC5-4AEB-99DA-F798AB76B3A6}" type="sibTrans" cxnId="{2FBB39A9-A66D-47CF-990F-0B6941327B87}">
      <dgm:prSet/>
      <dgm:spPr/>
      <dgm:t>
        <a:bodyPr/>
        <a:lstStyle/>
        <a:p>
          <a:endParaRPr lang="en-US"/>
        </a:p>
      </dgm:t>
    </dgm:pt>
    <dgm:pt modelId="{BA9C2C50-8E27-4C35-8E45-47089692A4AA}" type="pres">
      <dgm:prSet presAssocID="{F6134AF8-8C15-4C2F-836D-E86729586F59}" presName="root" presStyleCnt="0">
        <dgm:presLayoutVars>
          <dgm:dir/>
          <dgm:resizeHandles val="exact"/>
        </dgm:presLayoutVars>
      </dgm:prSet>
      <dgm:spPr/>
    </dgm:pt>
    <dgm:pt modelId="{50975004-7B6D-4D33-ACF6-32E9566A1B4F}" type="pres">
      <dgm:prSet presAssocID="{C720D559-9094-49F9-9284-81B451A89008}" presName="compNode" presStyleCnt="0"/>
      <dgm:spPr/>
    </dgm:pt>
    <dgm:pt modelId="{F068DD05-F677-4765-93D9-730C6DC1A985}" type="pres">
      <dgm:prSet presAssocID="{C720D559-9094-49F9-9284-81B451A89008}"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alculator"/>
        </a:ext>
      </dgm:extLst>
    </dgm:pt>
    <dgm:pt modelId="{A2B7D526-C7BA-457F-862C-7FC78C6F646B}" type="pres">
      <dgm:prSet presAssocID="{C720D559-9094-49F9-9284-81B451A89008}" presName="spaceRect" presStyleCnt="0"/>
      <dgm:spPr/>
    </dgm:pt>
    <dgm:pt modelId="{6C5941A7-2675-43B2-B460-38095FDC26B7}" type="pres">
      <dgm:prSet presAssocID="{C720D559-9094-49F9-9284-81B451A89008}" presName="textRect" presStyleLbl="revTx" presStyleIdx="0" presStyleCnt="3">
        <dgm:presLayoutVars>
          <dgm:chMax val="1"/>
          <dgm:chPref val="1"/>
        </dgm:presLayoutVars>
      </dgm:prSet>
      <dgm:spPr/>
    </dgm:pt>
    <dgm:pt modelId="{A68F619A-3706-4E7D-85CB-A00799307DF0}" type="pres">
      <dgm:prSet presAssocID="{5415C6B6-E478-4FC2-9970-6FDC882898AB}" presName="sibTrans" presStyleCnt="0"/>
      <dgm:spPr/>
    </dgm:pt>
    <dgm:pt modelId="{FA9850EE-3BF9-4950-9B28-69B8A5BEBF8A}" type="pres">
      <dgm:prSet presAssocID="{F92A88AD-3D92-4D29-B216-0ABF259FC48D}" presName="compNode" presStyleCnt="0"/>
      <dgm:spPr/>
    </dgm:pt>
    <dgm:pt modelId="{3B3A51D8-7400-4471-9782-654278F88AA4}" type="pres">
      <dgm:prSet presAssocID="{F92A88AD-3D92-4D29-B216-0ABF259FC48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atistics"/>
        </a:ext>
      </dgm:extLst>
    </dgm:pt>
    <dgm:pt modelId="{512E76FC-B6AB-4AEC-958A-06DD63A76C24}" type="pres">
      <dgm:prSet presAssocID="{F92A88AD-3D92-4D29-B216-0ABF259FC48D}" presName="spaceRect" presStyleCnt="0"/>
      <dgm:spPr/>
    </dgm:pt>
    <dgm:pt modelId="{0B4DFE88-96A2-4623-94F8-FA4981BBF7A0}" type="pres">
      <dgm:prSet presAssocID="{F92A88AD-3D92-4D29-B216-0ABF259FC48D}" presName="textRect" presStyleLbl="revTx" presStyleIdx="1" presStyleCnt="3">
        <dgm:presLayoutVars>
          <dgm:chMax val="1"/>
          <dgm:chPref val="1"/>
        </dgm:presLayoutVars>
      </dgm:prSet>
      <dgm:spPr/>
    </dgm:pt>
    <dgm:pt modelId="{90AEC786-27E1-417E-A97C-4EE57493EEBF}" type="pres">
      <dgm:prSet presAssocID="{434B10CF-C2EC-46F3-840D-A24338E67A3D}" presName="sibTrans" presStyleCnt="0"/>
      <dgm:spPr/>
    </dgm:pt>
    <dgm:pt modelId="{CFD72FAF-0FCB-40C3-BEBD-FB058FB79912}" type="pres">
      <dgm:prSet presAssocID="{595C9D35-40CB-4BAE-B284-A774B6A86D50}" presName="compNode" presStyleCnt="0"/>
      <dgm:spPr/>
    </dgm:pt>
    <dgm:pt modelId="{6D40868F-03DD-43B5-9375-40EC92CFCD42}" type="pres">
      <dgm:prSet presAssocID="{595C9D35-40CB-4BAE-B284-A774B6A86D5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ollar"/>
        </a:ext>
      </dgm:extLst>
    </dgm:pt>
    <dgm:pt modelId="{AE38C4CA-D6A9-4075-A918-6EC966E6952F}" type="pres">
      <dgm:prSet presAssocID="{595C9D35-40CB-4BAE-B284-A774B6A86D50}" presName="spaceRect" presStyleCnt="0"/>
      <dgm:spPr/>
    </dgm:pt>
    <dgm:pt modelId="{CD21BE23-F018-44CA-B605-78348B19B7B2}" type="pres">
      <dgm:prSet presAssocID="{595C9D35-40CB-4BAE-B284-A774B6A86D50}" presName="textRect" presStyleLbl="revTx" presStyleIdx="2" presStyleCnt="3">
        <dgm:presLayoutVars>
          <dgm:chMax val="1"/>
          <dgm:chPref val="1"/>
        </dgm:presLayoutVars>
      </dgm:prSet>
      <dgm:spPr/>
    </dgm:pt>
  </dgm:ptLst>
  <dgm:cxnLst>
    <dgm:cxn modelId="{BF4EE609-EB26-400F-8CE3-2B4E1FF0F178}" srcId="{F6134AF8-8C15-4C2F-836D-E86729586F59}" destId="{C720D559-9094-49F9-9284-81B451A89008}" srcOrd="0" destOrd="0" parTransId="{EDC7A2B3-34B8-40E3-A34A-3DAAF612404F}" sibTransId="{5415C6B6-E478-4FC2-9970-6FDC882898AB}"/>
    <dgm:cxn modelId="{490A458F-3FAD-4D2C-945B-D0703C6FE561}" srcId="{F6134AF8-8C15-4C2F-836D-E86729586F59}" destId="{F92A88AD-3D92-4D29-B216-0ABF259FC48D}" srcOrd="1" destOrd="0" parTransId="{17D5A33B-6CFC-4DE5-A1F2-1851496B94A8}" sibTransId="{434B10CF-C2EC-46F3-840D-A24338E67A3D}"/>
    <dgm:cxn modelId="{63137A9F-A59D-4FBF-938F-3A28FE9CDF54}" type="presOf" srcId="{595C9D35-40CB-4BAE-B284-A774B6A86D50}" destId="{CD21BE23-F018-44CA-B605-78348B19B7B2}" srcOrd="0" destOrd="0" presId="urn:microsoft.com/office/officeart/2018/2/layout/IconLabelList"/>
    <dgm:cxn modelId="{3E6B9CA6-58E4-4F36-A1CB-3AC9432A51A3}" type="presOf" srcId="{C720D559-9094-49F9-9284-81B451A89008}" destId="{6C5941A7-2675-43B2-B460-38095FDC26B7}" srcOrd="0" destOrd="0" presId="urn:microsoft.com/office/officeart/2018/2/layout/IconLabelList"/>
    <dgm:cxn modelId="{2FBB39A9-A66D-47CF-990F-0B6941327B87}" srcId="{F6134AF8-8C15-4C2F-836D-E86729586F59}" destId="{595C9D35-40CB-4BAE-B284-A774B6A86D50}" srcOrd="2" destOrd="0" parTransId="{B4956960-4D17-4BD1-8241-C4424914206D}" sibTransId="{A1945E9F-BCC5-4AEB-99DA-F798AB76B3A6}"/>
    <dgm:cxn modelId="{BF5BBCB0-EF32-48A3-946E-DB8FD2FAABAB}" type="presOf" srcId="{F6134AF8-8C15-4C2F-836D-E86729586F59}" destId="{BA9C2C50-8E27-4C35-8E45-47089692A4AA}" srcOrd="0" destOrd="0" presId="urn:microsoft.com/office/officeart/2018/2/layout/IconLabelList"/>
    <dgm:cxn modelId="{E32446BF-CCA5-4170-8A76-4BFA57CB98AB}" type="presOf" srcId="{F92A88AD-3D92-4D29-B216-0ABF259FC48D}" destId="{0B4DFE88-96A2-4623-94F8-FA4981BBF7A0}" srcOrd="0" destOrd="0" presId="urn:microsoft.com/office/officeart/2018/2/layout/IconLabelList"/>
    <dgm:cxn modelId="{F217D242-B8FE-42FE-9904-C032FE092F54}" type="presParOf" srcId="{BA9C2C50-8E27-4C35-8E45-47089692A4AA}" destId="{50975004-7B6D-4D33-ACF6-32E9566A1B4F}" srcOrd="0" destOrd="0" presId="urn:microsoft.com/office/officeart/2018/2/layout/IconLabelList"/>
    <dgm:cxn modelId="{E7729386-924F-4212-9CAB-CDF7B1F67286}" type="presParOf" srcId="{50975004-7B6D-4D33-ACF6-32E9566A1B4F}" destId="{F068DD05-F677-4765-93D9-730C6DC1A985}" srcOrd="0" destOrd="0" presId="urn:microsoft.com/office/officeart/2018/2/layout/IconLabelList"/>
    <dgm:cxn modelId="{23CE1BBA-34C8-4DB7-8B23-AC2CE6681FD1}" type="presParOf" srcId="{50975004-7B6D-4D33-ACF6-32E9566A1B4F}" destId="{A2B7D526-C7BA-457F-862C-7FC78C6F646B}" srcOrd="1" destOrd="0" presId="urn:microsoft.com/office/officeart/2018/2/layout/IconLabelList"/>
    <dgm:cxn modelId="{77271D18-15C9-4D32-BD37-31451DF94773}" type="presParOf" srcId="{50975004-7B6D-4D33-ACF6-32E9566A1B4F}" destId="{6C5941A7-2675-43B2-B460-38095FDC26B7}" srcOrd="2" destOrd="0" presId="urn:microsoft.com/office/officeart/2018/2/layout/IconLabelList"/>
    <dgm:cxn modelId="{788071D5-555A-4EBB-90BA-BDA31FFE5526}" type="presParOf" srcId="{BA9C2C50-8E27-4C35-8E45-47089692A4AA}" destId="{A68F619A-3706-4E7D-85CB-A00799307DF0}" srcOrd="1" destOrd="0" presId="urn:microsoft.com/office/officeart/2018/2/layout/IconLabelList"/>
    <dgm:cxn modelId="{6E384DB3-E70C-489A-A1C2-D792350BD0EC}" type="presParOf" srcId="{BA9C2C50-8E27-4C35-8E45-47089692A4AA}" destId="{FA9850EE-3BF9-4950-9B28-69B8A5BEBF8A}" srcOrd="2" destOrd="0" presId="urn:microsoft.com/office/officeart/2018/2/layout/IconLabelList"/>
    <dgm:cxn modelId="{4C686A5E-6FF1-479C-B60B-AE942AE083F4}" type="presParOf" srcId="{FA9850EE-3BF9-4950-9B28-69B8A5BEBF8A}" destId="{3B3A51D8-7400-4471-9782-654278F88AA4}" srcOrd="0" destOrd="0" presId="urn:microsoft.com/office/officeart/2018/2/layout/IconLabelList"/>
    <dgm:cxn modelId="{7747C4CF-6719-4C03-BB06-2F393FF945C0}" type="presParOf" srcId="{FA9850EE-3BF9-4950-9B28-69B8A5BEBF8A}" destId="{512E76FC-B6AB-4AEC-958A-06DD63A76C24}" srcOrd="1" destOrd="0" presId="urn:microsoft.com/office/officeart/2018/2/layout/IconLabelList"/>
    <dgm:cxn modelId="{5D2DFD04-BB50-4D0C-96D0-69681E7D7C49}" type="presParOf" srcId="{FA9850EE-3BF9-4950-9B28-69B8A5BEBF8A}" destId="{0B4DFE88-96A2-4623-94F8-FA4981BBF7A0}" srcOrd="2" destOrd="0" presId="urn:microsoft.com/office/officeart/2018/2/layout/IconLabelList"/>
    <dgm:cxn modelId="{DECDFC6A-3112-453E-B22E-0AC5AC2D22A9}" type="presParOf" srcId="{BA9C2C50-8E27-4C35-8E45-47089692A4AA}" destId="{90AEC786-27E1-417E-A97C-4EE57493EEBF}" srcOrd="3" destOrd="0" presId="urn:microsoft.com/office/officeart/2018/2/layout/IconLabelList"/>
    <dgm:cxn modelId="{31478CE0-D475-451C-BEA4-F6E57D1F8E9E}" type="presParOf" srcId="{BA9C2C50-8E27-4C35-8E45-47089692A4AA}" destId="{CFD72FAF-0FCB-40C3-BEBD-FB058FB79912}" srcOrd="4" destOrd="0" presId="urn:microsoft.com/office/officeart/2018/2/layout/IconLabelList"/>
    <dgm:cxn modelId="{0179D625-8559-46EB-946C-7B5704187B17}" type="presParOf" srcId="{CFD72FAF-0FCB-40C3-BEBD-FB058FB79912}" destId="{6D40868F-03DD-43B5-9375-40EC92CFCD42}" srcOrd="0" destOrd="0" presId="urn:microsoft.com/office/officeart/2018/2/layout/IconLabelList"/>
    <dgm:cxn modelId="{146BED4A-6BDE-456A-9BF4-C3F506522C0F}" type="presParOf" srcId="{CFD72FAF-0FCB-40C3-BEBD-FB058FB79912}" destId="{AE38C4CA-D6A9-4075-A918-6EC966E6952F}" srcOrd="1" destOrd="0" presId="urn:microsoft.com/office/officeart/2018/2/layout/IconLabelList"/>
    <dgm:cxn modelId="{97321FF8-BC05-4218-8DE8-A7B299BE84B6}" type="presParOf" srcId="{CFD72FAF-0FCB-40C3-BEBD-FB058FB79912}" destId="{CD21BE23-F018-44CA-B605-78348B19B7B2}"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34BA585-1C9F-4EB5-8C1B-AE1F3D11B593}"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2007DF3A-22DB-4F1A-B28C-406001D24246}">
      <dgm:prSet custT="1"/>
      <dgm:spPr/>
      <dgm:t>
        <a:bodyPr/>
        <a:lstStyle/>
        <a:p>
          <a:r>
            <a:rPr lang="en-US" sz="1800" dirty="0">
              <a:latin typeface="Calibri" panose="020F0502020204030204" pitchFamily="34" charset="0"/>
              <a:cs typeface="Calibri" panose="020F0502020204030204" pitchFamily="34" charset="0"/>
            </a:rPr>
            <a:t>ROC AUC SCORE is used primarily for slightly imbalanced datasets. As our target variable has some degree of imbalance, it's good to use ROC AUC score as our evaluation metric.</a:t>
          </a:r>
        </a:p>
      </dgm:t>
    </dgm:pt>
    <dgm:pt modelId="{9FA66ED3-9BC6-4603-AF30-EF4B4AF72E9D}" type="parTrans" cxnId="{6E3513EE-E11C-4EC6-9F40-4D8B13D42303}">
      <dgm:prSet/>
      <dgm:spPr/>
      <dgm:t>
        <a:bodyPr/>
        <a:lstStyle/>
        <a:p>
          <a:endParaRPr lang="en-US"/>
        </a:p>
      </dgm:t>
    </dgm:pt>
    <dgm:pt modelId="{00517AF0-648B-4E04-8886-628AE6AFEE19}" type="sibTrans" cxnId="{6E3513EE-E11C-4EC6-9F40-4D8B13D42303}">
      <dgm:prSet/>
      <dgm:spPr/>
      <dgm:t>
        <a:bodyPr/>
        <a:lstStyle/>
        <a:p>
          <a:endParaRPr lang="en-US"/>
        </a:p>
      </dgm:t>
    </dgm:pt>
    <dgm:pt modelId="{1E457937-13A4-4F7A-90D6-2FCE40D992C5}">
      <dgm:prSet custT="1"/>
      <dgm:spPr/>
      <dgm:t>
        <a:bodyPr/>
        <a:lstStyle/>
        <a:p>
          <a:r>
            <a:rPr lang="en-US" sz="1800" dirty="0">
              <a:latin typeface="Calibri" panose="020F0502020204030204" pitchFamily="34" charset="0"/>
              <a:cs typeface="Calibri" panose="020F0502020204030204" pitchFamily="34" charset="0"/>
            </a:rPr>
            <a:t>The ROC AUC score gives us a score to determine how well the model has predicted the instances correctly.</a:t>
          </a:r>
        </a:p>
      </dgm:t>
    </dgm:pt>
    <dgm:pt modelId="{179F834D-4694-40EE-A691-E98C18EF6F8C}" type="parTrans" cxnId="{C885D5E8-3AA2-446F-A342-B5008ED62D82}">
      <dgm:prSet/>
      <dgm:spPr/>
      <dgm:t>
        <a:bodyPr/>
        <a:lstStyle/>
        <a:p>
          <a:endParaRPr lang="en-US"/>
        </a:p>
      </dgm:t>
    </dgm:pt>
    <dgm:pt modelId="{27587242-FDA8-47CE-B841-344E782E3D6E}" type="sibTrans" cxnId="{C885D5E8-3AA2-446F-A342-B5008ED62D82}">
      <dgm:prSet/>
      <dgm:spPr/>
      <dgm:t>
        <a:bodyPr/>
        <a:lstStyle/>
        <a:p>
          <a:endParaRPr lang="en-US"/>
        </a:p>
      </dgm:t>
    </dgm:pt>
    <dgm:pt modelId="{F3073D12-5860-46BE-81BA-29C5C60078E6}">
      <dgm:prSet custT="1"/>
      <dgm:spPr/>
      <dgm:t>
        <a:bodyPr/>
        <a:lstStyle/>
        <a:p>
          <a:r>
            <a:rPr lang="en-US" sz="1800" dirty="0">
              <a:latin typeface="Calibri" panose="020F0502020204030204" pitchFamily="34" charset="0"/>
              <a:cs typeface="Calibri" panose="020F0502020204030204" pitchFamily="34" charset="0"/>
            </a:rPr>
            <a:t>Since, we are working on a real estate domain, it's important that our model predicts number of correct instances, in order to future develop on the model and use it in practical applications. Hence, ROC AUC Score is the best metric to determine the predictive power of the model.</a:t>
          </a:r>
        </a:p>
      </dgm:t>
    </dgm:pt>
    <dgm:pt modelId="{43350A51-B8C6-46DD-BBB0-8BDD6D904C0F}" type="parTrans" cxnId="{304ACA6F-ACB7-45BB-B9B6-576E084598B2}">
      <dgm:prSet/>
      <dgm:spPr/>
      <dgm:t>
        <a:bodyPr/>
        <a:lstStyle/>
        <a:p>
          <a:endParaRPr lang="en-US"/>
        </a:p>
      </dgm:t>
    </dgm:pt>
    <dgm:pt modelId="{4C3D7C44-3094-437D-BD65-90852D4B25A5}" type="sibTrans" cxnId="{304ACA6F-ACB7-45BB-B9B6-576E084598B2}">
      <dgm:prSet/>
      <dgm:spPr/>
      <dgm:t>
        <a:bodyPr/>
        <a:lstStyle/>
        <a:p>
          <a:endParaRPr lang="en-US"/>
        </a:p>
      </dgm:t>
    </dgm:pt>
    <dgm:pt modelId="{0150BE05-BBFD-4CE2-852F-F07CDA70B31D}" type="pres">
      <dgm:prSet presAssocID="{034BA585-1C9F-4EB5-8C1B-AE1F3D11B593}" presName="linear" presStyleCnt="0">
        <dgm:presLayoutVars>
          <dgm:animLvl val="lvl"/>
          <dgm:resizeHandles val="exact"/>
        </dgm:presLayoutVars>
      </dgm:prSet>
      <dgm:spPr/>
    </dgm:pt>
    <dgm:pt modelId="{014B90BE-4AE2-4540-9F64-245F121C96E3}" type="pres">
      <dgm:prSet presAssocID="{2007DF3A-22DB-4F1A-B28C-406001D24246}" presName="parentText" presStyleLbl="node1" presStyleIdx="0" presStyleCnt="3">
        <dgm:presLayoutVars>
          <dgm:chMax val="0"/>
          <dgm:bulletEnabled val="1"/>
        </dgm:presLayoutVars>
      </dgm:prSet>
      <dgm:spPr/>
    </dgm:pt>
    <dgm:pt modelId="{44201399-B805-4DA1-9E9B-EA09CEF8F99C}" type="pres">
      <dgm:prSet presAssocID="{00517AF0-648B-4E04-8886-628AE6AFEE19}" presName="spacer" presStyleCnt="0"/>
      <dgm:spPr/>
    </dgm:pt>
    <dgm:pt modelId="{117D0839-5050-4E35-A721-4D312FFBF1F2}" type="pres">
      <dgm:prSet presAssocID="{1E457937-13A4-4F7A-90D6-2FCE40D992C5}" presName="parentText" presStyleLbl="node1" presStyleIdx="1" presStyleCnt="3">
        <dgm:presLayoutVars>
          <dgm:chMax val="0"/>
          <dgm:bulletEnabled val="1"/>
        </dgm:presLayoutVars>
      </dgm:prSet>
      <dgm:spPr/>
    </dgm:pt>
    <dgm:pt modelId="{D7E1DDD1-996F-4E67-9E8A-44A464A0DADC}" type="pres">
      <dgm:prSet presAssocID="{27587242-FDA8-47CE-B841-344E782E3D6E}" presName="spacer" presStyleCnt="0"/>
      <dgm:spPr/>
    </dgm:pt>
    <dgm:pt modelId="{D29E145C-8A07-439E-A5E1-0D5535CB4EEA}" type="pres">
      <dgm:prSet presAssocID="{F3073D12-5860-46BE-81BA-29C5C60078E6}" presName="parentText" presStyleLbl="node1" presStyleIdx="2" presStyleCnt="3">
        <dgm:presLayoutVars>
          <dgm:chMax val="0"/>
          <dgm:bulletEnabled val="1"/>
        </dgm:presLayoutVars>
      </dgm:prSet>
      <dgm:spPr/>
    </dgm:pt>
  </dgm:ptLst>
  <dgm:cxnLst>
    <dgm:cxn modelId="{F7EB7420-5854-4C99-B84A-44329873E221}" type="presOf" srcId="{2007DF3A-22DB-4F1A-B28C-406001D24246}" destId="{014B90BE-4AE2-4540-9F64-245F121C96E3}" srcOrd="0" destOrd="0" presId="urn:microsoft.com/office/officeart/2005/8/layout/vList2"/>
    <dgm:cxn modelId="{2D74DB45-7FBA-4982-B6ED-EAB72A0A2E06}" type="presOf" srcId="{F3073D12-5860-46BE-81BA-29C5C60078E6}" destId="{D29E145C-8A07-439E-A5E1-0D5535CB4EEA}" srcOrd="0" destOrd="0" presId="urn:microsoft.com/office/officeart/2005/8/layout/vList2"/>
    <dgm:cxn modelId="{41FA764D-F8F9-41C8-8857-D6DDE94B40A6}" type="presOf" srcId="{034BA585-1C9F-4EB5-8C1B-AE1F3D11B593}" destId="{0150BE05-BBFD-4CE2-852F-F07CDA70B31D}" srcOrd="0" destOrd="0" presId="urn:microsoft.com/office/officeart/2005/8/layout/vList2"/>
    <dgm:cxn modelId="{304ACA6F-ACB7-45BB-B9B6-576E084598B2}" srcId="{034BA585-1C9F-4EB5-8C1B-AE1F3D11B593}" destId="{F3073D12-5860-46BE-81BA-29C5C60078E6}" srcOrd="2" destOrd="0" parTransId="{43350A51-B8C6-46DD-BBB0-8BDD6D904C0F}" sibTransId="{4C3D7C44-3094-437D-BD65-90852D4B25A5}"/>
    <dgm:cxn modelId="{186B49DE-336B-4FF0-9DFD-C8BD05B94440}" type="presOf" srcId="{1E457937-13A4-4F7A-90D6-2FCE40D992C5}" destId="{117D0839-5050-4E35-A721-4D312FFBF1F2}" srcOrd="0" destOrd="0" presId="urn:microsoft.com/office/officeart/2005/8/layout/vList2"/>
    <dgm:cxn modelId="{C885D5E8-3AA2-446F-A342-B5008ED62D82}" srcId="{034BA585-1C9F-4EB5-8C1B-AE1F3D11B593}" destId="{1E457937-13A4-4F7A-90D6-2FCE40D992C5}" srcOrd="1" destOrd="0" parTransId="{179F834D-4694-40EE-A691-E98C18EF6F8C}" sibTransId="{27587242-FDA8-47CE-B841-344E782E3D6E}"/>
    <dgm:cxn modelId="{6E3513EE-E11C-4EC6-9F40-4D8B13D42303}" srcId="{034BA585-1C9F-4EB5-8C1B-AE1F3D11B593}" destId="{2007DF3A-22DB-4F1A-B28C-406001D24246}" srcOrd="0" destOrd="0" parTransId="{9FA66ED3-9BC6-4603-AF30-EF4B4AF72E9D}" sibTransId="{00517AF0-648B-4E04-8886-628AE6AFEE19}"/>
    <dgm:cxn modelId="{9FC7D600-82B1-4628-AF8E-D725902F26C9}" type="presParOf" srcId="{0150BE05-BBFD-4CE2-852F-F07CDA70B31D}" destId="{014B90BE-4AE2-4540-9F64-245F121C96E3}" srcOrd="0" destOrd="0" presId="urn:microsoft.com/office/officeart/2005/8/layout/vList2"/>
    <dgm:cxn modelId="{79D3C69D-3EB9-473D-B474-67F97CB807AE}" type="presParOf" srcId="{0150BE05-BBFD-4CE2-852F-F07CDA70B31D}" destId="{44201399-B805-4DA1-9E9B-EA09CEF8F99C}" srcOrd="1" destOrd="0" presId="urn:microsoft.com/office/officeart/2005/8/layout/vList2"/>
    <dgm:cxn modelId="{46DFBBCB-EAC5-43E0-8725-14F0EF449171}" type="presParOf" srcId="{0150BE05-BBFD-4CE2-852F-F07CDA70B31D}" destId="{117D0839-5050-4E35-A721-4D312FFBF1F2}" srcOrd="2" destOrd="0" presId="urn:microsoft.com/office/officeart/2005/8/layout/vList2"/>
    <dgm:cxn modelId="{2A888C5A-EC12-4EA2-BB19-744E94D5CB3C}" type="presParOf" srcId="{0150BE05-BBFD-4CE2-852F-F07CDA70B31D}" destId="{D7E1DDD1-996F-4E67-9E8A-44A464A0DADC}" srcOrd="3" destOrd="0" presId="urn:microsoft.com/office/officeart/2005/8/layout/vList2"/>
    <dgm:cxn modelId="{7D1A9FDF-71A4-4238-A06A-F1344ED561C3}" type="presParOf" srcId="{0150BE05-BBFD-4CE2-852F-F07CDA70B31D}" destId="{D29E145C-8A07-439E-A5E1-0D5535CB4EEA}"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4ED8B1-0704-459C-98B1-DA5293144CE5}">
      <dsp:nvSpPr>
        <dsp:cNvPr id="0" name=""/>
        <dsp:cNvSpPr/>
      </dsp:nvSpPr>
      <dsp:spPr>
        <a:xfrm>
          <a:off x="0" y="470"/>
          <a:ext cx="10629899" cy="110190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0E56A8-E850-4883-8DA2-49576A2BBAFB}">
      <dsp:nvSpPr>
        <dsp:cNvPr id="0" name=""/>
        <dsp:cNvSpPr/>
      </dsp:nvSpPr>
      <dsp:spPr>
        <a:xfrm>
          <a:off x="333327" y="248400"/>
          <a:ext cx="606050" cy="60605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6E2167-74CA-4C45-A633-4823553FBD6D}">
      <dsp:nvSpPr>
        <dsp:cNvPr id="0" name=""/>
        <dsp:cNvSpPr/>
      </dsp:nvSpPr>
      <dsp:spPr>
        <a:xfrm>
          <a:off x="1272705" y="470"/>
          <a:ext cx="9357194" cy="1101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19" tIns="116619" rIns="116619" bIns="116619" numCol="1" spcCol="1270" anchor="ctr" anchorCtr="0">
          <a:noAutofit/>
        </a:bodyPr>
        <a:lstStyle/>
        <a:p>
          <a:pPr marL="0" lvl="0" indent="0" algn="l" defTabSz="1111250">
            <a:lnSpc>
              <a:spcPct val="100000"/>
            </a:lnSpc>
            <a:spcBef>
              <a:spcPct val="0"/>
            </a:spcBef>
            <a:spcAft>
              <a:spcPct val="35000"/>
            </a:spcAft>
            <a:buNone/>
          </a:pPr>
          <a:r>
            <a:rPr lang="en-US" sz="2500" kern="1200" dirty="0"/>
            <a:t>Vaishnavi- Introduction, Results and conclusion</a:t>
          </a:r>
        </a:p>
      </dsp:txBody>
      <dsp:txXfrm>
        <a:off x="1272705" y="470"/>
        <a:ext cx="9357194" cy="1101909"/>
      </dsp:txXfrm>
    </dsp:sp>
    <dsp:sp modelId="{5D1F3392-C618-4075-AA6A-88DD32999F1F}">
      <dsp:nvSpPr>
        <dsp:cNvPr id="0" name=""/>
        <dsp:cNvSpPr/>
      </dsp:nvSpPr>
      <dsp:spPr>
        <a:xfrm>
          <a:off x="0" y="1377858"/>
          <a:ext cx="10629899" cy="110190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315778-26CC-4DA0-A514-AF3226B4128F}">
      <dsp:nvSpPr>
        <dsp:cNvPr id="0" name=""/>
        <dsp:cNvSpPr/>
      </dsp:nvSpPr>
      <dsp:spPr>
        <a:xfrm>
          <a:off x="333327" y="1625787"/>
          <a:ext cx="606050" cy="60605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6B458A-BFE8-405B-AB2B-1522B9156D3C}">
      <dsp:nvSpPr>
        <dsp:cNvPr id="0" name=""/>
        <dsp:cNvSpPr/>
      </dsp:nvSpPr>
      <dsp:spPr>
        <a:xfrm>
          <a:off x="1272705" y="1377858"/>
          <a:ext cx="9357194" cy="1101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19" tIns="116619" rIns="116619" bIns="116619" numCol="1" spcCol="1270" anchor="ctr" anchorCtr="0">
          <a:noAutofit/>
        </a:bodyPr>
        <a:lstStyle/>
        <a:p>
          <a:pPr marL="0" lvl="0" indent="0" algn="l" defTabSz="1111250">
            <a:lnSpc>
              <a:spcPct val="100000"/>
            </a:lnSpc>
            <a:spcBef>
              <a:spcPct val="0"/>
            </a:spcBef>
            <a:spcAft>
              <a:spcPct val="35000"/>
            </a:spcAft>
            <a:buNone/>
          </a:pPr>
          <a:r>
            <a:rPr lang="en-US" sz="2500" kern="1200" dirty="0"/>
            <a:t>Narendra- Briefing on Machine learning models used</a:t>
          </a:r>
        </a:p>
      </dsp:txBody>
      <dsp:txXfrm>
        <a:off x="1272705" y="1377858"/>
        <a:ext cx="9357194" cy="1101909"/>
      </dsp:txXfrm>
    </dsp:sp>
    <dsp:sp modelId="{8F8BFB18-A24C-4B5D-AB7A-2C69B42EF434}">
      <dsp:nvSpPr>
        <dsp:cNvPr id="0" name=""/>
        <dsp:cNvSpPr/>
      </dsp:nvSpPr>
      <dsp:spPr>
        <a:xfrm>
          <a:off x="0" y="2755245"/>
          <a:ext cx="10629899" cy="110190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C3A712-0C02-44DB-89C8-5210A0680AA5}">
      <dsp:nvSpPr>
        <dsp:cNvPr id="0" name=""/>
        <dsp:cNvSpPr/>
      </dsp:nvSpPr>
      <dsp:spPr>
        <a:xfrm>
          <a:off x="333327" y="3003175"/>
          <a:ext cx="606050" cy="60605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19F5F6-1A48-4011-BD07-59A97B3CCF09}">
      <dsp:nvSpPr>
        <dsp:cNvPr id="0" name=""/>
        <dsp:cNvSpPr/>
      </dsp:nvSpPr>
      <dsp:spPr>
        <a:xfrm>
          <a:off x="1272705" y="2755245"/>
          <a:ext cx="9357194" cy="1101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19" tIns="116619" rIns="116619" bIns="116619" numCol="1" spcCol="1270" anchor="ctr" anchorCtr="0">
          <a:noAutofit/>
        </a:bodyPr>
        <a:lstStyle/>
        <a:p>
          <a:pPr marL="0" lvl="0" indent="0" algn="l" defTabSz="1111250">
            <a:lnSpc>
              <a:spcPct val="100000"/>
            </a:lnSpc>
            <a:spcBef>
              <a:spcPct val="0"/>
            </a:spcBef>
            <a:spcAft>
              <a:spcPct val="35000"/>
            </a:spcAft>
            <a:buNone/>
          </a:pPr>
          <a:r>
            <a:rPr lang="en-US" sz="2500" kern="1200"/>
            <a:t>Rakesh- Explanation </a:t>
          </a:r>
          <a:r>
            <a:rPr lang="en-US" sz="2500" kern="1200" dirty="0"/>
            <a:t>of EDA results</a:t>
          </a:r>
        </a:p>
      </dsp:txBody>
      <dsp:txXfrm>
        <a:off x="1272705" y="2755245"/>
        <a:ext cx="9357194" cy="11019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025618-20C8-4FBE-BD61-0CA890ABC67E}">
      <dsp:nvSpPr>
        <dsp:cNvPr id="0" name=""/>
        <dsp:cNvSpPr/>
      </dsp:nvSpPr>
      <dsp:spPr>
        <a:xfrm>
          <a:off x="820230" y="853966"/>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CE3F2A8-BE44-4B08-B076-1ED688A75569}">
      <dsp:nvSpPr>
        <dsp:cNvPr id="0" name=""/>
        <dsp:cNvSpPr/>
      </dsp:nvSpPr>
      <dsp:spPr>
        <a:xfrm>
          <a:off x="325230" y="1959786"/>
          <a:ext cx="1800000" cy="8660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just" defTabSz="622300">
            <a:lnSpc>
              <a:spcPct val="100000"/>
            </a:lnSpc>
            <a:spcBef>
              <a:spcPct val="0"/>
            </a:spcBef>
            <a:spcAft>
              <a:spcPct val="35000"/>
            </a:spcAft>
            <a:buNone/>
          </a:pPr>
          <a:r>
            <a:rPr lang="en-US" sz="1400" kern="1200" dirty="0">
              <a:latin typeface="Calibri" panose="020F0502020204030204" pitchFamily="34" charset="0"/>
              <a:cs typeface="Calibri" panose="020F0502020204030204" pitchFamily="34" charset="0"/>
            </a:rPr>
            <a:t>Lending money has long been a popular way to make money from money.</a:t>
          </a:r>
        </a:p>
      </dsp:txBody>
      <dsp:txXfrm>
        <a:off x="325230" y="1959786"/>
        <a:ext cx="1800000" cy="866023"/>
      </dsp:txXfrm>
    </dsp:sp>
    <dsp:sp modelId="{EE350793-910B-4FF3-A505-6DEF141505E7}">
      <dsp:nvSpPr>
        <dsp:cNvPr id="0" name=""/>
        <dsp:cNvSpPr/>
      </dsp:nvSpPr>
      <dsp:spPr>
        <a:xfrm>
          <a:off x="2935230" y="853966"/>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89FC8A-36D8-4220-9FFF-2F4F4C84E1E5}">
      <dsp:nvSpPr>
        <dsp:cNvPr id="0" name=""/>
        <dsp:cNvSpPr/>
      </dsp:nvSpPr>
      <dsp:spPr>
        <a:xfrm>
          <a:off x="2440230" y="1959786"/>
          <a:ext cx="1800000" cy="8660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just" defTabSz="622300">
            <a:lnSpc>
              <a:spcPct val="100000"/>
            </a:lnSpc>
            <a:spcBef>
              <a:spcPct val="0"/>
            </a:spcBef>
            <a:spcAft>
              <a:spcPct val="35000"/>
            </a:spcAft>
            <a:buNone/>
          </a:pPr>
          <a:r>
            <a:rPr lang="en-US" sz="1400" kern="1200" dirty="0">
              <a:latin typeface="Calibri" panose="020F0502020204030204" pitchFamily="34" charset="0"/>
              <a:cs typeface="Calibri" panose="020F0502020204030204" pitchFamily="34" charset="0"/>
            </a:rPr>
            <a:t>This activity is being pursued by financial banking institutions and numerous individuals in order to gain money. </a:t>
          </a:r>
        </a:p>
      </dsp:txBody>
      <dsp:txXfrm>
        <a:off x="2440230" y="1959786"/>
        <a:ext cx="1800000" cy="866023"/>
      </dsp:txXfrm>
    </dsp:sp>
    <dsp:sp modelId="{5F70DA72-BFB4-4F52-B046-EA6A5349EF9A}">
      <dsp:nvSpPr>
        <dsp:cNvPr id="0" name=""/>
        <dsp:cNvSpPr/>
      </dsp:nvSpPr>
      <dsp:spPr>
        <a:xfrm>
          <a:off x="5434251" y="853966"/>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8324A28-A31C-48DD-9C66-DFA072D64755}">
      <dsp:nvSpPr>
        <dsp:cNvPr id="0" name=""/>
        <dsp:cNvSpPr/>
      </dsp:nvSpPr>
      <dsp:spPr>
        <a:xfrm>
          <a:off x="4555230" y="1959786"/>
          <a:ext cx="2568042" cy="8660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just" defTabSz="622300">
            <a:lnSpc>
              <a:spcPct val="100000"/>
            </a:lnSpc>
            <a:spcBef>
              <a:spcPct val="0"/>
            </a:spcBef>
            <a:spcAft>
              <a:spcPct val="35000"/>
            </a:spcAft>
            <a:buNone/>
          </a:pPr>
          <a:r>
            <a:rPr lang="en-US" sz="1400" kern="1200" dirty="0">
              <a:latin typeface="Calibri" panose="020F0502020204030204" pitchFamily="34" charset="0"/>
              <a:cs typeface="Calibri" panose="020F0502020204030204" pitchFamily="34" charset="0"/>
            </a:rPr>
            <a:t>After conducting extensive research, we discovered that, with technologies such as decentralization finance and other technologies in place, a data-driven approach is required to close the gap in the banking sector in terms of lowering the burden of bad debts and improving the credit history of applicants.</a:t>
          </a:r>
        </a:p>
      </dsp:txBody>
      <dsp:txXfrm>
        <a:off x="4555230" y="1959786"/>
        <a:ext cx="2568042" cy="8660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68DD05-F677-4765-93D9-730C6DC1A985}">
      <dsp:nvSpPr>
        <dsp:cNvPr id="0" name=""/>
        <dsp:cNvSpPr/>
      </dsp:nvSpPr>
      <dsp:spPr>
        <a:xfrm>
          <a:off x="591325" y="80502"/>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5941A7-2675-43B2-B460-38095FDC26B7}">
      <dsp:nvSpPr>
        <dsp:cNvPr id="0" name=""/>
        <dsp:cNvSpPr/>
      </dsp:nvSpPr>
      <dsp:spPr>
        <a:xfrm>
          <a:off x="96325" y="1417232"/>
          <a:ext cx="1800000" cy="2174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latin typeface="Calibri" panose="020F0502020204030204" pitchFamily="34" charset="0"/>
              <a:cs typeface="Calibri" panose="020F0502020204030204" pitchFamily="34" charset="0"/>
            </a:rPr>
            <a:t>The literature on estimating default risk in Finance can be divided into two categories based on the strategy used.</a:t>
          </a:r>
        </a:p>
      </dsp:txBody>
      <dsp:txXfrm>
        <a:off x="96325" y="1417232"/>
        <a:ext cx="1800000" cy="2174150"/>
      </dsp:txXfrm>
    </dsp:sp>
    <dsp:sp modelId="{3B3A51D8-7400-4471-9782-654278F88AA4}">
      <dsp:nvSpPr>
        <dsp:cNvPr id="0" name=""/>
        <dsp:cNvSpPr/>
      </dsp:nvSpPr>
      <dsp:spPr>
        <a:xfrm>
          <a:off x="2706325" y="80502"/>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B4DFE88-96A2-4623-94F8-FA4981BBF7A0}">
      <dsp:nvSpPr>
        <dsp:cNvPr id="0" name=""/>
        <dsp:cNvSpPr/>
      </dsp:nvSpPr>
      <dsp:spPr>
        <a:xfrm>
          <a:off x="2211325" y="1417232"/>
          <a:ext cx="1800000" cy="2174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latin typeface="Calibri" panose="020F0502020204030204" pitchFamily="34" charset="0"/>
              <a:cs typeface="Calibri" panose="020F0502020204030204" pitchFamily="34" charset="0"/>
            </a:rPr>
            <a:t>Conventional mathematical models including as ordinary least squares (OLS) are used in the primary area of research to investigate the various factors determining the risk .</a:t>
          </a:r>
        </a:p>
      </dsp:txBody>
      <dsp:txXfrm>
        <a:off x="2211325" y="1417232"/>
        <a:ext cx="1800000" cy="2174150"/>
      </dsp:txXfrm>
    </dsp:sp>
    <dsp:sp modelId="{6D40868F-03DD-43B5-9375-40EC92CFCD42}">
      <dsp:nvSpPr>
        <dsp:cNvPr id="0" name=""/>
        <dsp:cNvSpPr/>
      </dsp:nvSpPr>
      <dsp:spPr>
        <a:xfrm>
          <a:off x="4821325" y="80502"/>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D21BE23-F018-44CA-B605-78348B19B7B2}">
      <dsp:nvSpPr>
        <dsp:cNvPr id="0" name=""/>
        <dsp:cNvSpPr/>
      </dsp:nvSpPr>
      <dsp:spPr>
        <a:xfrm>
          <a:off x="4326325" y="1417232"/>
          <a:ext cx="1800000" cy="2174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latin typeface="Calibri" panose="020F0502020204030204" pitchFamily="34" charset="0"/>
              <a:cs typeface="Calibri" panose="020F0502020204030204" pitchFamily="34" charset="0"/>
            </a:rPr>
            <a:t>Researches have investigated a significant amount of study in the area of Finance using data from various platforms to predict the likelihood of effective financing, loan interest rates, and payment difficulties. </a:t>
          </a:r>
        </a:p>
      </dsp:txBody>
      <dsp:txXfrm>
        <a:off x="4326325" y="1417232"/>
        <a:ext cx="1800000" cy="21741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4B90BE-4AE2-4540-9F64-245F121C96E3}">
      <dsp:nvSpPr>
        <dsp:cNvPr id="0" name=""/>
        <dsp:cNvSpPr/>
      </dsp:nvSpPr>
      <dsp:spPr>
        <a:xfrm>
          <a:off x="0" y="573666"/>
          <a:ext cx="7442201" cy="129285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Calibri" panose="020F0502020204030204" pitchFamily="34" charset="0"/>
              <a:cs typeface="Calibri" panose="020F0502020204030204" pitchFamily="34" charset="0"/>
            </a:rPr>
            <a:t>ROC AUC SCORE is used primarily for slightly imbalanced datasets. As our target variable has some degree of imbalance, it's good to use ROC AUC score as our evaluation metric.</a:t>
          </a:r>
        </a:p>
      </dsp:txBody>
      <dsp:txXfrm>
        <a:off x="63112" y="636778"/>
        <a:ext cx="7315977" cy="1166626"/>
      </dsp:txXfrm>
    </dsp:sp>
    <dsp:sp modelId="{117D0839-5050-4E35-A721-4D312FFBF1F2}">
      <dsp:nvSpPr>
        <dsp:cNvPr id="0" name=""/>
        <dsp:cNvSpPr/>
      </dsp:nvSpPr>
      <dsp:spPr>
        <a:xfrm>
          <a:off x="0" y="2053716"/>
          <a:ext cx="7442201" cy="1292850"/>
        </a:xfrm>
        <a:prstGeom prst="roundRect">
          <a:avLst/>
        </a:prstGeom>
        <a:solidFill>
          <a:schemeClr val="accent2">
            <a:hueOff val="1499832"/>
            <a:satOff val="-5124"/>
            <a:lumOff val="-539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Calibri" panose="020F0502020204030204" pitchFamily="34" charset="0"/>
              <a:cs typeface="Calibri" panose="020F0502020204030204" pitchFamily="34" charset="0"/>
            </a:rPr>
            <a:t>The ROC AUC score gives us a score to determine how well the model has predicted the instances correctly.</a:t>
          </a:r>
        </a:p>
      </dsp:txBody>
      <dsp:txXfrm>
        <a:off x="63112" y="2116828"/>
        <a:ext cx="7315977" cy="1166626"/>
      </dsp:txXfrm>
    </dsp:sp>
    <dsp:sp modelId="{D29E145C-8A07-439E-A5E1-0D5535CB4EEA}">
      <dsp:nvSpPr>
        <dsp:cNvPr id="0" name=""/>
        <dsp:cNvSpPr/>
      </dsp:nvSpPr>
      <dsp:spPr>
        <a:xfrm>
          <a:off x="0" y="3533767"/>
          <a:ext cx="7442201" cy="1292850"/>
        </a:xfrm>
        <a:prstGeom prst="roundRect">
          <a:avLst/>
        </a:prstGeom>
        <a:solidFill>
          <a:schemeClr val="accent2">
            <a:hueOff val="2999665"/>
            <a:satOff val="-10248"/>
            <a:lumOff val="-107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Calibri" panose="020F0502020204030204" pitchFamily="34" charset="0"/>
              <a:cs typeface="Calibri" panose="020F0502020204030204" pitchFamily="34" charset="0"/>
            </a:rPr>
            <a:t>Since, we are working on a real estate domain, it's important that our model predicts number of correct instances, in order to future develop on the model and use it in practical applications. Hence, ROC AUC Score is the best metric to determine the predictive power of the model.</a:t>
          </a:r>
        </a:p>
      </dsp:txBody>
      <dsp:txXfrm>
        <a:off x="63112" y="3596879"/>
        <a:ext cx="7315977" cy="116662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jpeg>
</file>

<file path=ppt/media/image16.jpe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svg>
</file>

<file path=ppt/media/image26.png>
</file>

<file path=ppt/media/image27.png>
</file>

<file path=ppt/media/image28.jpeg>
</file>

<file path=ppt/media/image29.png>
</file>

<file path=ppt/media/image3.svg>
</file>

<file path=ppt/media/image30.png>
</file>

<file path=ppt/media/image31.png>
</file>

<file path=ppt/media/image32.jpeg>
</file>

<file path=ppt/media/image33.png>
</file>

<file path=ppt/media/image34.jpeg>
</file>

<file path=ppt/media/image35.png>
</file>

<file path=ppt/media/image36.jpeg>
</file>

<file path=ppt/media/image37.png>
</file>

<file path=ppt/media/image38.png>
</file>

<file path=ppt/media/image39.svg>
</file>

<file path=ppt/media/image4.png>
</file>

<file path=ppt/media/image40.png>
</file>

<file path=ppt/media/image41.png>
</file>

<file path=ppt/media/image42.svg>
</file>

<file path=ppt/media/image43.png>
</file>

<file path=ppt/media/image44.png>
</file>

<file path=ppt/media/image45.svg>
</file>

<file path=ppt/media/image46.png>
</file>

<file path=ppt/media/image47.png>
</file>

<file path=ppt/media/image48.svg>
</file>

<file path=ppt/media/image49.png>
</file>

<file path=ppt/media/image5.svg>
</file>

<file path=ppt/media/image50.png>
</file>

<file path=ppt/media/image51.png>
</file>

<file path=ppt/media/image52.png>
</file>

<file path=ppt/media/image53.png>
</file>

<file path=ppt/media/image54.sv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JPG>
</file>

<file path=ppt/media/image66.jpeg>
</file>

<file path=ppt/media/image7.sv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04F354-F8E4-4431-B1D5-3A856E952EFF}" type="datetimeFigureOut">
              <a:rPr lang="en-US" smtClean="0"/>
              <a:t>4/23/2022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6A1A31-C8FF-4FD1-B9B7-24FC10CC3045}" type="slidenum">
              <a:rPr lang="en-US" smtClean="0"/>
              <a:t>‹#›</a:t>
            </a:fld>
            <a:endParaRPr lang="en-US"/>
          </a:p>
        </p:txBody>
      </p:sp>
    </p:spTree>
    <p:extLst>
      <p:ext uri="{BB962C8B-B14F-4D97-AF65-F5344CB8AC3E}">
        <p14:creationId xmlns:p14="http://schemas.microsoft.com/office/powerpoint/2010/main" val="801055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6A1A31-C8FF-4FD1-B9B7-24FC10CC3045}" type="slidenum">
              <a:rPr lang="en-US" smtClean="0"/>
              <a:t>2</a:t>
            </a:fld>
            <a:endParaRPr lang="en-US"/>
          </a:p>
        </p:txBody>
      </p:sp>
    </p:spTree>
    <p:extLst>
      <p:ext uri="{BB962C8B-B14F-4D97-AF65-F5344CB8AC3E}">
        <p14:creationId xmlns:p14="http://schemas.microsoft.com/office/powerpoint/2010/main" val="4876117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6A1A31-C8FF-4FD1-B9B7-24FC10CC3045}" type="slidenum">
              <a:rPr lang="en-US" smtClean="0"/>
              <a:t>39</a:t>
            </a:fld>
            <a:endParaRPr lang="en-US"/>
          </a:p>
        </p:txBody>
      </p:sp>
    </p:spTree>
    <p:extLst>
      <p:ext uri="{BB962C8B-B14F-4D97-AF65-F5344CB8AC3E}">
        <p14:creationId xmlns:p14="http://schemas.microsoft.com/office/powerpoint/2010/main" val="3593096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6A1A31-C8FF-4FD1-B9B7-24FC10CC3045}" type="slidenum">
              <a:rPr lang="en-US" smtClean="0"/>
              <a:t>3</a:t>
            </a:fld>
            <a:endParaRPr lang="en-US"/>
          </a:p>
        </p:txBody>
      </p:sp>
    </p:spTree>
    <p:extLst>
      <p:ext uri="{BB962C8B-B14F-4D97-AF65-F5344CB8AC3E}">
        <p14:creationId xmlns:p14="http://schemas.microsoft.com/office/powerpoint/2010/main" val="291612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6A1A31-C8FF-4FD1-B9B7-24FC10CC3045}" type="slidenum">
              <a:rPr lang="en-US" smtClean="0"/>
              <a:t>4</a:t>
            </a:fld>
            <a:endParaRPr lang="en-US"/>
          </a:p>
        </p:txBody>
      </p:sp>
    </p:spTree>
    <p:extLst>
      <p:ext uri="{BB962C8B-B14F-4D97-AF65-F5344CB8AC3E}">
        <p14:creationId xmlns:p14="http://schemas.microsoft.com/office/powerpoint/2010/main" val="230477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mj-lt"/>
            </a:endParaRPr>
          </a:p>
        </p:txBody>
      </p:sp>
      <p:sp>
        <p:nvSpPr>
          <p:cNvPr id="4" name="Slide Number Placeholder 3"/>
          <p:cNvSpPr>
            <a:spLocks noGrp="1"/>
          </p:cNvSpPr>
          <p:nvPr>
            <p:ph type="sldNum" sz="quarter" idx="5"/>
          </p:nvPr>
        </p:nvSpPr>
        <p:spPr/>
        <p:txBody>
          <a:bodyPr/>
          <a:lstStyle/>
          <a:p>
            <a:fld id="{A86A1A31-C8FF-4FD1-B9B7-24FC10CC3045}" type="slidenum">
              <a:rPr lang="en-US" smtClean="0"/>
              <a:t>12</a:t>
            </a:fld>
            <a:endParaRPr lang="en-US"/>
          </a:p>
        </p:txBody>
      </p:sp>
    </p:spTree>
    <p:extLst>
      <p:ext uri="{BB962C8B-B14F-4D97-AF65-F5344CB8AC3E}">
        <p14:creationId xmlns:p14="http://schemas.microsoft.com/office/powerpoint/2010/main" val="900617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6A1A31-C8FF-4FD1-B9B7-24FC10CC3045}" type="slidenum">
              <a:rPr lang="en-US" smtClean="0"/>
              <a:t>14</a:t>
            </a:fld>
            <a:endParaRPr lang="en-US"/>
          </a:p>
        </p:txBody>
      </p:sp>
    </p:spTree>
    <p:extLst>
      <p:ext uri="{BB962C8B-B14F-4D97-AF65-F5344CB8AC3E}">
        <p14:creationId xmlns:p14="http://schemas.microsoft.com/office/powerpoint/2010/main" val="33846105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6A1A31-C8FF-4FD1-B9B7-24FC10CC3045}" type="slidenum">
              <a:rPr lang="en-US" smtClean="0"/>
              <a:t>16</a:t>
            </a:fld>
            <a:endParaRPr lang="en-US"/>
          </a:p>
        </p:txBody>
      </p:sp>
    </p:spTree>
    <p:extLst>
      <p:ext uri="{BB962C8B-B14F-4D97-AF65-F5344CB8AC3E}">
        <p14:creationId xmlns:p14="http://schemas.microsoft.com/office/powerpoint/2010/main" val="3294941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latin typeface="Calibri "/>
            </a:endParaRPr>
          </a:p>
        </p:txBody>
      </p:sp>
      <p:sp>
        <p:nvSpPr>
          <p:cNvPr id="4" name="Slide Number Placeholder 3"/>
          <p:cNvSpPr>
            <a:spLocks noGrp="1"/>
          </p:cNvSpPr>
          <p:nvPr>
            <p:ph type="sldNum" sz="quarter" idx="5"/>
          </p:nvPr>
        </p:nvSpPr>
        <p:spPr/>
        <p:txBody>
          <a:bodyPr/>
          <a:lstStyle/>
          <a:p>
            <a:fld id="{A86A1A31-C8FF-4FD1-B9B7-24FC10CC3045}" type="slidenum">
              <a:rPr lang="en-US" smtClean="0"/>
              <a:t>24</a:t>
            </a:fld>
            <a:endParaRPr lang="en-US"/>
          </a:p>
        </p:txBody>
      </p:sp>
    </p:spTree>
    <p:extLst>
      <p:ext uri="{BB962C8B-B14F-4D97-AF65-F5344CB8AC3E}">
        <p14:creationId xmlns:p14="http://schemas.microsoft.com/office/powerpoint/2010/main" val="27381378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6A1A31-C8FF-4FD1-B9B7-24FC10CC3045}" type="slidenum">
              <a:rPr lang="en-US" smtClean="0"/>
              <a:t>37</a:t>
            </a:fld>
            <a:endParaRPr lang="en-US"/>
          </a:p>
        </p:txBody>
      </p:sp>
    </p:spTree>
    <p:extLst>
      <p:ext uri="{BB962C8B-B14F-4D97-AF65-F5344CB8AC3E}">
        <p14:creationId xmlns:p14="http://schemas.microsoft.com/office/powerpoint/2010/main" val="3735410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
            </a:r>
          </a:p>
        </p:txBody>
      </p:sp>
      <p:sp>
        <p:nvSpPr>
          <p:cNvPr id="4" name="Slide Number Placeholder 3"/>
          <p:cNvSpPr>
            <a:spLocks noGrp="1"/>
          </p:cNvSpPr>
          <p:nvPr>
            <p:ph type="sldNum" sz="quarter" idx="5"/>
          </p:nvPr>
        </p:nvSpPr>
        <p:spPr/>
        <p:txBody>
          <a:bodyPr/>
          <a:lstStyle/>
          <a:p>
            <a:fld id="{A86A1A31-C8FF-4FD1-B9B7-24FC10CC3045}" type="slidenum">
              <a:rPr lang="en-US" smtClean="0"/>
              <a:t>38</a:t>
            </a:fld>
            <a:endParaRPr lang="en-US"/>
          </a:p>
        </p:txBody>
      </p:sp>
    </p:spTree>
    <p:extLst>
      <p:ext uri="{BB962C8B-B14F-4D97-AF65-F5344CB8AC3E}">
        <p14:creationId xmlns:p14="http://schemas.microsoft.com/office/powerpoint/2010/main" val="691407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2F3E8B1C-86EF-43CF-8304-249481088644}" type="datetimeFigureOut">
              <a:rPr lang="en-US" smtClean="0"/>
              <a:t>4/23/2022</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240680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2F3E8B1C-86EF-43CF-8304-249481088644}" type="datetimeFigureOut">
              <a:rPr lang="en-US" smtClean="0"/>
              <a:t>4/23/2022</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018316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F3E8B1C-86EF-43CF-8304-249481088644}" type="datetimeFigureOut">
              <a:rPr lang="en-US" smtClean="0"/>
              <a:t>4/23/2022</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395416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F3E8B1C-86EF-43CF-8304-249481088644}" type="datetimeFigureOut">
              <a:rPr lang="en-US" smtClean="0"/>
              <a:t>4/23/2022</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541349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2F3E8B1C-86EF-43CF-8304-249481088644}" type="datetimeFigureOut">
              <a:rPr lang="en-US" smtClean="0"/>
              <a:t>4/23/2022</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059402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2F3E8B1C-86EF-43CF-8304-249481088644}" type="datetimeFigureOut">
              <a:rPr lang="en-US" smtClean="0"/>
              <a:t>4/23/2022</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3076997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2F3E8B1C-86EF-43CF-8304-249481088644}" type="datetimeFigureOut">
              <a:rPr lang="en-US" smtClean="0"/>
              <a:t>4/23/2022</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0814850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2F3E8B1C-86EF-43CF-8304-249481088644}" type="datetimeFigureOut">
              <a:rPr lang="en-US" smtClean="0"/>
              <a:t>4/23/2022</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248575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2F3E8B1C-86EF-43CF-8304-249481088644}" type="datetimeFigureOut">
              <a:rPr lang="en-US" smtClean="0"/>
              <a:t>4/23/2022</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211160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F3E8B1C-86EF-43CF-8304-249481088644}" type="datetimeFigureOut">
              <a:rPr lang="en-US" smtClean="0"/>
              <a:t>4/23/2022</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098334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2F3E8B1C-86EF-43CF-8304-249481088644}" type="datetimeFigureOut">
              <a:rPr lang="en-US" smtClean="0"/>
              <a:t>4/23/2022</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2282573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4/23/2022</a:t>
            </a:fld>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339399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88" r:id="rId5"/>
    <p:sldLayoutId id="2147483693" r:id="rId6"/>
    <p:sldLayoutId id="2147483689" r:id="rId7"/>
    <p:sldLayoutId id="2147483690" r:id="rId8"/>
    <p:sldLayoutId id="2147483691" r:id="rId9"/>
    <p:sldLayoutId id="2147483692" r:id="rId10"/>
    <p:sldLayoutId id="2147483694"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17.xml.rels><?xml version="1.0" encoding="UTF-8" standalone="yes"?>
<Relationships xmlns="http://schemas.openxmlformats.org/package/2006/relationships"><Relationship Id="rId3" Type="http://schemas.openxmlformats.org/officeDocument/2006/relationships/image" Target="../media/image39.sv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18.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Layout" Target="../slideLayouts/slideLayout7.xml"/><Relationship Id="rId4" Type="http://schemas.openxmlformats.org/officeDocument/2006/relationships/image" Target="../media/image43.png"/></Relationships>
</file>

<file path=ppt/slides/_rels/slide19.xml.rels><?xml version="1.0" encoding="UTF-8" standalone="yes"?>
<Relationships xmlns="http://schemas.openxmlformats.org/package/2006/relationships"><Relationship Id="rId3" Type="http://schemas.openxmlformats.org/officeDocument/2006/relationships/image" Target="../media/image45.svg"/><Relationship Id="rId2" Type="http://schemas.openxmlformats.org/officeDocument/2006/relationships/image" Target="../media/image44.png"/><Relationship Id="rId1" Type="http://schemas.openxmlformats.org/officeDocument/2006/relationships/slideLayout" Target="../slideLayouts/slideLayout7.xml"/><Relationship Id="rId4" Type="http://schemas.openxmlformats.org/officeDocument/2006/relationships/image" Target="../media/image46.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47.png"/><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2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54.svg"/></Relationships>
</file>

<file path=ppt/slides/_rels/slide2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6.png"/></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8.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8.jpeg"/><Relationship Id="rId7" Type="http://schemas.openxmlformats.org/officeDocument/2006/relationships/diagramColors" Target="../diagrams/colors2.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30.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65.JP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66.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yasserh/loan-default-dataset"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6.jpeg"/><Relationship Id="rId7" Type="http://schemas.openxmlformats.org/officeDocument/2006/relationships/diagramColors" Target="../diagrams/colors3.xml"/><Relationship Id="rId2" Type="http://schemas.openxmlformats.org/officeDocument/2006/relationships/image" Target="../media/image15.jpeg"/><Relationship Id="rId1" Type="http://schemas.openxmlformats.org/officeDocument/2006/relationships/slideLayout" Target="../slideLayouts/slideLayout6.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9" name="Rectangle 9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3" descr="Triangular abstract background">
            <a:extLst>
              <a:ext uri="{FF2B5EF4-FFF2-40B4-BE49-F238E27FC236}">
                <a16:creationId xmlns:a16="http://schemas.microsoft.com/office/drawing/2014/main" id="{B99BBFCC-4D06-43D5-8EE0-15EE4C51BCDD}"/>
              </a:ext>
            </a:extLst>
          </p:cNvPr>
          <p:cNvPicPr>
            <a:picLocks noChangeAspect="1"/>
          </p:cNvPicPr>
          <p:nvPr/>
        </p:nvPicPr>
        <p:blipFill rotWithShape="1">
          <a:blip r:embed="rId2"/>
          <a:srcRect t="15730"/>
          <a:stretch/>
        </p:blipFill>
        <p:spPr>
          <a:xfrm>
            <a:off x="7971" y="23062"/>
            <a:ext cx="12191980" cy="6857990"/>
          </a:xfrm>
          <a:prstGeom prst="rect">
            <a:avLst/>
          </a:prstGeom>
        </p:spPr>
      </p:pic>
      <p:sp>
        <p:nvSpPr>
          <p:cNvPr id="101" name="Rectangle 100">
            <a:extLst>
              <a:ext uri="{FF2B5EF4-FFF2-40B4-BE49-F238E27FC236}">
                <a16:creationId xmlns:a16="http://schemas.microsoft.com/office/drawing/2014/main" id="{6BB6B482-ACCA-4938-8AEA-49D525C17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6905" y="46904"/>
            <a:ext cx="6865150" cy="6771342"/>
          </a:xfrm>
          <a:prstGeom prst="rect">
            <a:avLst/>
          </a:prstGeom>
          <a:gradFill>
            <a:gsLst>
              <a:gs pos="42000">
                <a:srgbClr val="000000">
                  <a:alpha val="18000"/>
                </a:srgbClr>
              </a:gs>
              <a:gs pos="0">
                <a:srgbClr val="000000">
                  <a:alpha val="0"/>
                </a:srgbClr>
              </a:gs>
              <a:gs pos="100000">
                <a:srgbClr val="000000">
                  <a:alpha val="3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D0FA62BC-5FAC-4AB9-BE01-5413EF7637C7}"/>
              </a:ext>
            </a:extLst>
          </p:cNvPr>
          <p:cNvSpPr>
            <a:spLocks noGrp="1"/>
          </p:cNvSpPr>
          <p:nvPr>
            <p:ph type="subTitle" idx="1"/>
          </p:nvPr>
        </p:nvSpPr>
        <p:spPr>
          <a:xfrm>
            <a:off x="518345" y="1143003"/>
            <a:ext cx="7170566" cy="5426762"/>
          </a:xfrm>
        </p:spPr>
        <p:txBody>
          <a:bodyPr vert="horz" lIns="91440" tIns="45720" rIns="91440" bIns="45720" rtlCol="0" anchor="t">
            <a:noAutofit/>
          </a:bodyPr>
          <a:lstStyle/>
          <a:p>
            <a:pPr>
              <a:lnSpc>
                <a:spcPct val="110000"/>
              </a:lnSpc>
            </a:pPr>
            <a:br>
              <a:rPr lang="en-US" sz="1600" b="1" dirty="0">
                <a:solidFill>
                  <a:srgbClr val="FFFFFF"/>
                </a:solidFill>
                <a:latin typeface="Calibri "/>
              </a:rPr>
            </a:br>
            <a:r>
              <a:rPr lang="en-US" sz="3600" b="1" dirty="0">
                <a:solidFill>
                  <a:srgbClr val="FFFFFF"/>
                </a:solidFill>
                <a:latin typeface="Calibri "/>
              </a:rPr>
              <a:t>LOAN</a:t>
            </a:r>
            <a:br>
              <a:rPr lang="en-US" sz="3600" b="1" dirty="0">
                <a:solidFill>
                  <a:srgbClr val="FFFFFF"/>
                </a:solidFill>
                <a:latin typeface="Calibri "/>
              </a:rPr>
            </a:br>
            <a:r>
              <a:rPr lang="en-US" sz="3600" b="1" dirty="0">
                <a:solidFill>
                  <a:srgbClr val="FFFFFF"/>
                </a:solidFill>
                <a:latin typeface="Calibri "/>
              </a:rPr>
              <a:t>DEFAULT</a:t>
            </a:r>
            <a:br>
              <a:rPr lang="en-US" sz="3600" b="1" dirty="0">
                <a:solidFill>
                  <a:srgbClr val="FFFFFF"/>
                </a:solidFill>
                <a:latin typeface="Calibri "/>
              </a:rPr>
            </a:br>
            <a:r>
              <a:rPr lang="en-US" sz="3600" b="1" dirty="0">
                <a:solidFill>
                  <a:srgbClr val="FFFFFF"/>
                </a:solidFill>
                <a:latin typeface="Calibri "/>
              </a:rPr>
              <a:t>CLASSIFICATION</a:t>
            </a:r>
            <a:br>
              <a:rPr lang="en-US" sz="3600" b="1" dirty="0">
                <a:solidFill>
                  <a:srgbClr val="FFFFFF"/>
                </a:solidFill>
                <a:latin typeface="Calibri "/>
              </a:rPr>
            </a:br>
            <a:br>
              <a:rPr lang="en-US" sz="1600" b="1" dirty="0">
                <a:solidFill>
                  <a:srgbClr val="FFFFFF"/>
                </a:solidFill>
                <a:latin typeface="Calibri "/>
              </a:rPr>
            </a:br>
            <a:br>
              <a:rPr lang="en-US" sz="1600" b="1" dirty="0">
                <a:solidFill>
                  <a:srgbClr val="FFFFFF"/>
                </a:solidFill>
                <a:latin typeface="Calibri "/>
              </a:rPr>
            </a:br>
            <a:r>
              <a:rPr lang="en-US" sz="1600" dirty="0">
                <a:solidFill>
                  <a:srgbClr val="FFFFFF"/>
                </a:solidFill>
                <a:latin typeface="Calibri "/>
                <a:cs typeface="Calibri" panose="020F0502020204030204" pitchFamily="34" charset="0"/>
              </a:rPr>
              <a:t>Under The Guidance: </a:t>
            </a:r>
            <a:br>
              <a:rPr lang="en-US" sz="1600" dirty="0">
                <a:solidFill>
                  <a:srgbClr val="FFFFFF"/>
                </a:solidFill>
                <a:latin typeface="Calibri "/>
                <a:cs typeface="Calibri" panose="020F0502020204030204" pitchFamily="34" charset="0"/>
              </a:rPr>
            </a:br>
            <a:br>
              <a:rPr lang="en-US" sz="1600" dirty="0">
                <a:solidFill>
                  <a:srgbClr val="FFFFFF"/>
                </a:solidFill>
                <a:latin typeface="Calibri "/>
                <a:cs typeface="Calibri" panose="020F0502020204030204" pitchFamily="34" charset="0"/>
              </a:rPr>
            </a:br>
            <a:r>
              <a:rPr lang="en-US" sz="1600" b="1" dirty="0">
                <a:solidFill>
                  <a:srgbClr val="FFFFFF"/>
                </a:solidFill>
                <a:latin typeface="Calibri "/>
                <a:cs typeface="Calibri" panose="020F0502020204030204" pitchFamily="34" charset="0"/>
              </a:rPr>
              <a:t>Prof. Chaojie wang</a:t>
            </a:r>
            <a:br>
              <a:rPr lang="en-US" sz="1600" b="1" dirty="0">
                <a:solidFill>
                  <a:srgbClr val="FFFFFF"/>
                </a:solidFill>
                <a:latin typeface="Calibri "/>
                <a:cs typeface="Calibri" panose="020F0502020204030204" pitchFamily="34" charset="0"/>
              </a:rPr>
            </a:br>
            <a:endParaRPr lang="en-US" sz="1600" b="1" dirty="0">
              <a:solidFill>
                <a:srgbClr val="FFFFFF"/>
              </a:solidFill>
              <a:latin typeface="Calibri "/>
              <a:cs typeface="Calibri" panose="020F0502020204030204" pitchFamily="34" charset="0"/>
            </a:endParaRPr>
          </a:p>
          <a:p>
            <a:pPr>
              <a:lnSpc>
                <a:spcPct val="110000"/>
              </a:lnSpc>
            </a:pPr>
            <a:r>
              <a:rPr lang="en-US" sz="1600" dirty="0">
                <a:solidFill>
                  <a:srgbClr val="FFFFFF"/>
                </a:solidFill>
                <a:latin typeface="Calibri "/>
                <a:cs typeface="Calibri" panose="020F0502020204030204" pitchFamily="34" charset="0"/>
              </a:rPr>
              <a:t>Capstone Project by-</a:t>
            </a:r>
            <a:endParaRPr lang="en-US" sz="1600" dirty="0">
              <a:solidFill>
                <a:srgbClr val="FFFFFF"/>
              </a:solidFill>
              <a:latin typeface="Calibri "/>
            </a:endParaRPr>
          </a:p>
          <a:p>
            <a:pPr>
              <a:lnSpc>
                <a:spcPct val="110000"/>
              </a:lnSpc>
            </a:pPr>
            <a:r>
              <a:rPr lang="en-US" sz="1600" dirty="0">
                <a:solidFill>
                  <a:srgbClr val="FFFFFF"/>
                </a:solidFill>
                <a:latin typeface="Calibri "/>
              </a:rPr>
              <a:t>Narendra Thumma</a:t>
            </a:r>
          </a:p>
          <a:p>
            <a:pPr>
              <a:lnSpc>
                <a:spcPct val="110000"/>
              </a:lnSpc>
            </a:pPr>
            <a:r>
              <a:rPr lang="en-US" sz="1600" dirty="0">
                <a:solidFill>
                  <a:srgbClr val="FFFFFF"/>
                </a:solidFill>
                <a:latin typeface="Calibri "/>
              </a:rPr>
              <a:t>Rakesh Reddy Pulichinthala</a:t>
            </a:r>
          </a:p>
          <a:p>
            <a:pPr>
              <a:lnSpc>
                <a:spcPct val="110000"/>
              </a:lnSpc>
            </a:pPr>
            <a:r>
              <a:rPr lang="en-US" sz="1600" dirty="0">
                <a:solidFill>
                  <a:srgbClr val="FFFFFF"/>
                </a:solidFill>
                <a:latin typeface="Calibri "/>
              </a:rPr>
              <a:t>Vaishnavi Vejella</a:t>
            </a:r>
          </a:p>
          <a:p>
            <a:pPr>
              <a:lnSpc>
                <a:spcPct val="110000"/>
              </a:lnSpc>
            </a:pPr>
            <a:br>
              <a:rPr lang="en-US" sz="1600" dirty="0">
                <a:solidFill>
                  <a:srgbClr val="FFFFFF"/>
                </a:solidFill>
                <a:latin typeface="Calibri "/>
                <a:cs typeface="Calibri" panose="020F0502020204030204" pitchFamily="34" charset="0"/>
              </a:rPr>
            </a:br>
            <a:endParaRPr lang="en-US" sz="1600" dirty="0">
              <a:solidFill>
                <a:srgbClr val="FFFFFF"/>
              </a:solidFill>
              <a:latin typeface="Calibri "/>
            </a:endParaRPr>
          </a:p>
        </p:txBody>
      </p:sp>
      <p:cxnSp>
        <p:nvCxnSpPr>
          <p:cNvPr id="103" name="Straight Connector 10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rgbClr val="FFFFFF"/>
            </a:solidFill>
          </a:ln>
          <a:effectLst>
            <a:outerShdw blurRad="50800" dist="38100" dir="2700000" algn="tl" rotWithShape="0">
              <a:prstClr val="black">
                <a:alpha val="13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652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400"/>
                                        <p:tgtEl>
                                          <p:spTgt spid="3">
                                            <p:txEl>
                                              <p:pRg st="1" end="1"/>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400"/>
                                        <p:tgtEl>
                                          <p:spTgt spid="3">
                                            <p:txEl>
                                              <p:pRg st="2" end="2"/>
                                            </p:txEl>
                                          </p:spTgt>
                                        </p:tgtEl>
                                      </p:cBhvr>
                                    </p:animEffect>
                                  </p:childTnLst>
                                </p:cTn>
                              </p:par>
                              <p:par>
                                <p:cTn id="14" presetID="10" presetClass="entr" presetSubtype="0" fill="hold" grpId="0" nodeType="withEffect">
                                  <p:stCondLst>
                                    <p:cond delay="2000"/>
                                  </p:stCondLst>
                                  <p:iterate type="lt">
                                    <p:tmPct val="10000"/>
                                  </p:iterate>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400"/>
                                        <p:tgtEl>
                                          <p:spTgt spid="3">
                                            <p:txEl>
                                              <p:pRg st="3" end="3"/>
                                            </p:txEl>
                                          </p:spTgt>
                                        </p:tgtEl>
                                      </p:cBhvr>
                                    </p:animEffect>
                                  </p:childTnLst>
                                </p:cTn>
                              </p:par>
                              <p:par>
                                <p:cTn id="17" presetID="10" presetClass="entr" presetSubtype="0" fill="hold" grpId="0" nodeType="withEffect">
                                  <p:stCondLst>
                                    <p:cond delay="2000"/>
                                  </p:stCondLst>
                                  <p:iterate type="lt">
                                    <p:tmPct val="10000"/>
                                  </p:iterate>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400"/>
                                        <p:tgtEl>
                                          <p:spTgt spid="3">
                                            <p:txEl>
                                              <p:pRg st="4" end="4"/>
                                            </p:txEl>
                                          </p:spTgt>
                                        </p:tgtEl>
                                      </p:cBhvr>
                                    </p:animEffect>
                                  </p:childTnLst>
                                </p:cTn>
                              </p:par>
                              <p:par>
                                <p:cTn id="20" presetID="10" presetClass="entr" presetSubtype="0" fill="hold" grpId="0" nodeType="withEffect">
                                  <p:stCondLst>
                                    <p:cond delay="2000"/>
                                  </p:stCondLst>
                                  <p:iterate type="lt">
                                    <p:tmPct val="10000"/>
                                  </p:iterate>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4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6" name="Straight Connector 45">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50" name="Rectangle 49">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5FF09D12-589A-4798-AC4D-050B5A1C0B34}"/>
              </a:ext>
            </a:extLst>
          </p:cNvPr>
          <p:cNvSpPr>
            <a:spLocks noGrp="1"/>
          </p:cNvSpPr>
          <p:nvPr>
            <p:ph type="title"/>
          </p:nvPr>
        </p:nvSpPr>
        <p:spPr>
          <a:xfrm>
            <a:off x="695325" y="907037"/>
            <a:ext cx="3819821" cy="1955690"/>
          </a:xfrm>
        </p:spPr>
        <p:txBody>
          <a:bodyPr vert="horz" lIns="91440" tIns="45720" rIns="91440" bIns="45720" rtlCol="0" anchor="t">
            <a:normAutofit/>
          </a:bodyPr>
          <a:lstStyle/>
          <a:p>
            <a:pPr>
              <a:lnSpc>
                <a:spcPct val="90000"/>
              </a:lnSpc>
            </a:pPr>
            <a:r>
              <a:rPr lang="en-US" sz="2400" b="1" kern="1200" cap="all" spc="30" baseline="0" dirty="0">
                <a:solidFill>
                  <a:schemeClr val="tx1"/>
                </a:solidFill>
                <a:latin typeface="Calibri" panose="020F0502020204030204" pitchFamily="34" charset="0"/>
                <a:cs typeface="Calibri" panose="020F0502020204030204" pitchFamily="34" charset="0"/>
              </a:rPr>
              <a:t>2</a:t>
            </a:r>
            <a:r>
              <a:rPr lang="en-US" sz="2400" kern="1200" cap="all" spc="30" baseline="0" dirty="0">
                <a:solidFill>
                  <a:schemeClr val="tx1"/>
                </a:solidFill>
                <a:latin typeface="Calibri" panose="020F0502020204030204" pitchFamily="34" charset="0"/>
                <a:cs typeface="Calibri" panose="020F0502020204030204" pitchFamily="34" charset="0"/>
              </a:rPr>
              <a:t>. </a:t>
            </a:r>
            <a:r>
              <a:rPr lang="en-US" sz="2400" b="1" i="0" kern="1200" cap="all" spc="30" baseline="0" dirty="0">
                <a:solidFill>
                  <a:schemeClr val="tx1"/>
                </a:solidFill>
                <a:effectLst/>
                <a:latin typeface="Calibri" panose="020F0502020204030204" pitchFamily="34" charset="0"/>
                <a:cs typeface="Calibri" panose="020F0502020204030204" pitchFamily="34" charset="0"/>
              </a:rPr>
              <a:t>Analysis on Distribution of loan applications by gender:</a:t>
            </a:r>
            <a:endParaRPr lang="en-US" sz="2400" kern="1200" cap="all" spc="30" baseline="0" dirty="0">
              <a:solidFill>
                <a:schemeClr val="tx1"/>
              </a:solidFill>
              <a:latin typeface="Calibri" panose="020F0502020204030204" pitchFamily="34" charset="0"/>
              <a:cs typeface="Calibri" panose="020F0502020204030204" pitchFamily="34" charset="0"/>
            </a:endParaRPr>
          </a:p>
        </p:txBody>
      </p:sp>
      <p:cxnSp>
        <p:nvCxnSpPr>
          <p:cNvPr id="52" name="Straight Connector 51">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35287"/>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DA95728-1E19-456A-AEE7-1590614CD020}"/>
              </a:ext>
            </a:extLst>
          </p:cNvPr>
          <p:cNvSpPr txBox="1"/>
          <p:nvPr/>
        </p:nvSpPr>
        <p:spPr>
          <a:xfrm>
            <a:off x="695325" y="2862727"/>
            <a:ext cx="3706113" cy="3372250"/>
          </a:xfrm>
          <a:prstGeom prst="rect">
            <a:avLst/>
          </a:prstGeom>
        </p:spPr>
        <p:txBody>
          <a:bodyPr vert="horz" lIns="91440" tIns="45720" rIns="91440" bIns="45720" rtlCol="0">
            <a:normAutofit/>
          </a:bodyPr>
          <a:lstStyle/>
          <a:p>
            <a:pPr indent="-228600">
              <a:lnSpc>
                <a:spcPct val="120000"/>
              </a:lnSpc>
              <a:spcAft>
                <a:spcPts val="600"/>
              </a:spcAft>
              <a:buFont typeface="Arial" panose="020B0604020202020204" pitchFamily="34" charset="0"/>
              <a:buChar char="•"/>
            </a:pPr>
            <a:r>
              <a:rPr lang="en-US" b="0" i="0" dirty="0">
                <a:effectLst/>
                <a:latin typeface="Calibri" panose="020F0502020204030204" pitchFamily="34" charset="0"/>
                <a:cs typeface="Calibri" panose="020F0502020204030204" pitchFamily="34" charset="0"/>
              </a:rPr>
              <a:t>We can conclude that the joint applications (i.e., both male and female) are the highest and individually male applications are higher than females.</a:t>
            </a:r>
            <a:endParaRPr lang="en-US" dirty="0">
              <a:latin typeface="Calibri" panose="020F0502020204030204" pitchFamily="34" charset="0"/>
              <a:cs typeface="Calibri" panose="020F0502020204030204" pitchFamily="34" charset="0"/>
            </a:endParaRPr>
          </a:p>
        </p:txBody>
      </p:sp>
      <p:pic>
        <p:nvPicPr>
          <p:cNvPr id="19" name="Picture 2" descr="image">
            <a:extLst>
              <a:ext uri="{FF2B5EF4-FFF2-40B4-BE49-F238E27FC236}">
                <a16:creationId xmlns:a16="http://schemas.microsoft.com/office/drawing/2014/main" id="{EEB1159C-129D-40A6-BC01-28795F17438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301" r="10925" b="1"/>
          <a:stretch/>
        </p:blipFill>
        <p:spPr bwMode="auto">
          <a:xfrm>
            <a:off x="4876800" y="735286"/>
            <a:ext cx="6515100" cy="5398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6810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E9D7054-18CB-0291-4A58-BB9877D17BB4}"/>
              </a:ext>
            </a:extLst>
          </p:cNvPr>
          <p:cNvPicPr>
            <a:picLocks noChangeAspect="1"/>
          </p:cNvPicPr>
          <p:nvPr/>
        </p:nvPicPr>
        <p:blipFill rotWithShape="1">
          <a:blip r:embed="rId2"/>
          <a:srcRect l="19073" r="41032" b="1"/>
          <a:stretch/>
        </p:blipFill>
        <p:spPr>
          <a:xfrm>
            <a:off x="20" y="-17929"/>
            <a:ext cx="4876780" cy="6875929"/>
          </a:xfrm>
          <a:prstGeom prst="rect">
            <a:avLst/>
          </a:prstGeom>
        </p:spPr>
      </p:pic>
      <p:cxnSp>
        <p:nvCxnSpPr>
          <p:cNvPr id="19" name="Straight Connector 18">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AC248A4-16F8-42CB-92C8-66433EF8BACA}"/>
              </a:ext>
            </a:extLst>
          </p:cNvPr>
          <p:cNvSpPr txBox="1"/>
          <p:nvPr/>
        </p:nvSpPr>
        <p:spPr>
          <a:xfrm>
            <a:off x="5029201" y="982497"/>
            <a:ext cx="6543676" cy="4925567"/>
          </a:xfrm>
          <a:prstGeom prst="rect">
            <a:avLst/>
          </a:prstGeom>
        </p:spPr>
        <p:txBody>
          <a:bodyPr vert="horz" lIns="91440" tIns="45720" rIns="91440" bIns="45720" rtlCol="0">
            <a:normAutofit/>
          </a:bodyPr>
          <a:lstStyle/>
          <a:p>
            <a:pPr>
              <a:lnSpc>
                <a:spcPct val="120000"/>
              </a:lnSpc>
              <a:spcAft>
                <a:spcPts val="600"/>
              </a:spcAft>
            </a:pPr>
            <a:r>
              <a:rPr lang="en-US" sz="2400" b="1" dirty="0">
                <a:latin typeface="Calibri" panose="020F0502020204030204" pitchFamily="34" charset="0"/>
                <a:cs typeface="Calibri" panose="020F0502020204030204" pitchFamily="34" charset="0"/>
              </a:rPr>
              <a:t>3</a:t>
            </a:r>
            <a:r>
              <a:rPr lang="en-US" sz="2400" b="1" i="0" dirty="0">
                <a:effectLst/>
                <a:latin typeface="Calibri" panose="020F0502020204030204" pitchFamily="34" charset="0"/>
                <a:cs typeface="Calibri" panose="020F0502020204030204" pitchFamily="34" charset="0"/>
              </a:rPr>
              <a:t>. Analysis on Distribution of loan applicants by credit type:</a:t>
            </a:r>
            <a:endParaRPr lang="en-US" sz="2400" dirty="0">
              <a:latin typeface="Calibri" panose="020F0502020204030204" pitchFamily="34" charset="0"/>
              <a:cs typeface="Calibri" panose="020F0502020204030204" pitchFamily="34" charset="0"/>
            </a:endParaRPr>
          </a:p>
        </p:txBody>
      </p:sp>
      <p:cxnSp>
        <p:nvCxnSpPr>
          <p:cNvPr id="21" name="Straight Connector 20">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05BE7F1-39F6-405C-B71F-213EB6013DA7}"/>
              </a:ext>
            </a:extLst>
          </p:cNvPr>
          <p:cNvSpPr txBox="1"/>
          <p:nvPr/>
        </p:nvSpPr>
        <p:spPr>
          <a:xfrm>
            <a:off x="5029200" y="1918447"/>
            <a:ext cx="6362699" cy="646331"/>
          </a:xfrm>
          <a:prstGeom prst="rect">
            <a:avLst/>
          </a:prstGeom>
          <a:noFill/>
        </p:spPr>
        <p:txBody>
          <a:bodyPr wrap="square">
            <a:spAutoFit/>
          </a:bodyPr>
          <a:lstStyle/>
          <a:p>
            <a:pPr algn="just"/>
            <a:r>
              <a:rPr lang="en-US" b="0" i="0" dirty="0">
                <a:solidFill>
                  <a:srgbClr val="24292F"/>
                </a:solidFill>
                <a:effectLst/>
                <a:latin typeface="Calibri" panose="020F0502020204030204" pitchFamily="34" charset="0"/>
                <a:cs typeface="Calibri" panose="020F0502020204030204" pitchFamily="34" charset="0"/>
              </a:rPr>
              <a:t>The loan applications with 'CIB' &amp; 'CRIF' are the highest when compared to other two types.</a:t>
            </a:r>
            <a:endParaRPr lang="en-US" dirty="0">
              <a:latin typeface="Calibri" panose="020F0502020204030204" pitchFamily="34" charset="0"/>
              <a:cs typeface="Calibri" panose="020F0502020204030204" pitchFamily="34" charset="0"/>
            </a:endParaRPr>
          </a:p>
        </p:txBody>
      </p:sp>
      <p:pic>
        <p:nvPicPr>
          <p:cNvPr id="16" name="Picture 4" descr="image">
            <a:extLst>
              <a:ext uri="{FF2B5EF4-FFF2-40B4-BE49-F238E27FC236}">
                <a16:creationId xmlns:a16="http://schemas.microsoft.com/office/drawing/2014/main" id="{A10D9D62-3CD5-4763-BE11-016A043C04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73319" y="2771088"/>
            <a:ext cx="6551959" cy="3148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8785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1" name="Rectangle 40">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978ED48-AEDE-4924-B882-8FA547CFE297}"/>
              </a:ext>
            </a:extLst>
          </p:cNvPr>
          <p:cNvSpPr txBox="1"/>
          <p:nvPr/>
        </p:nvSpPr>
        <p:spPr>
          <a:xfrm>
            <a:off x="695325" y="607115"/>
            <a:ext cx="2364043" cy="5566857"/>
          </a:xfrm>
          <a:prstGeom prst="rect">
            <a:avLst/>
          </a:prstGeom>
        </p:spPr>
        <p:txBody>
          <a:bodyPr vert="horz" lIns="91440" tIns="45720" rIns="91440" bIns="45720" rtlCol="0" anchor="t">
            <a:normAutofit/>
          </a:bodyPr>
          <a:lstStyle/>
          <a:p>
            <a:pPr>
              <a:spcBef>
                <a:spcPct val="0"/>
              </a:spcBef>
              <a:spcAft>
                <a:spcPts val="600"/>
              </a:spcAft>
            </a:pPr>
            <a:r>
              <a:rPr lang="en-US" sz="2400" b="1" kern="1200" cap="all" spc="30" baseline="0" dirty="0">
                <a:solidFill>
                  <a:schemeClr val="tx1"/>
                </a:solidFill>
                <a:latin typeface="Calibri" panose="020F0502020204030204" pitchFamily="34" charset="0"/>
                <a:ea typeface="+mj-ea"/>
                <a:cs typeface="Calibri" panose="020F0502020204030204" pitchFamily="34" charset="0"/>
              </a:rPr>
              <a:t>4</a:t>
            </a:r>
            <a:r>
              <a:rPr lang="en-US" sz="2400" b="1" i="0" kern="1200" cap="all" spc="30" baseline="0" dirty="0">
                <a:solidFill>
                  <a:schemeClr val="tx1"/>
                </a:solidFill>
                <a:effectLst/>
                <a:latin typeface="Calibri" panose="020F0502020204030204" pitchFamily="34" charset="0"/>
                <a:ea typeface="+mj-ea"/>
                <a:cs typeface="Calibri" panose="020F0502020204030204" pitchFamily="34" charset="0"/>
              </a:rPr>
              <a:t>. Analysis on Distribution of loan applicants by occupancy type:</a:t>
            </a:r>
            <a:endParaRPr lang="en-US" sz="2400" kern="1200" cap="all" spc="30" baseline="0" dirty="0">
              <a:solidFill>
                <a:schemeClr val="tx1"/>
              </a:solidFill>
              <a:latin typeface="Calibri" panose="020F0502020204030204" pitchFamily="34" charset="0"/>
              <a:ea typeface="+mj-ea"/>
              <a:cs typeface="Calibri" panose="020F0502020204030204" pitchFamily="34" charset="0"/>
            </a:endParaRPr>
          </a:p>
        </p:txBody>
      </p:sp>
      <p:cxnSp>
        <p:nvCxnSpPr>
          <p:cNvPr id="43" name="Straight Connector 42">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3230209" y="723900"/>
            <a:ext cx="15948" cy="545007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25" name="Picture 2" descr="image">
            <a:extLst>
              <a:ext uri="{FF2B5EF4-FFF2-40B4-BE49-F238E27FC236}">
                <a16:creationId xmlns:a16="http://schemas.microsoft.com/office/drawing/2014/main" id="{7137E0C9-C22C-4BF7-80DE-6867DE1ED3F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589327" y="723900"/>
            <a:ext cx="6275295" cy="3467101"/>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97C5F3AD-A678-490F-A88B-395B30117C08}"/>
              </a:ext>
            </a:extLst>
          </p:cNvPr>
          <p:cNvSpPr txBox="1"/>
          <p:nvPr/>
        </p:nvSpPr>
        <p:spPr>
          <a:xfrm>
            <a:off x="3993820" y="5406502"/>
            <a:ext cx="7470959" cy="813323"/>
          </a:xfrm>
          <a:prstGeom prst="rect">
            <a:avLst/>
          </a:prstGeom>
        </p:spPr>
        <p:txBody>
          <a:bodyPr vert="horz" lIns="91440" tIns="45720" rIns="91440" bIns="45720" rtlCol="0">
            <a:normAutofit/>
          </a:bodyPr>
          <a:lstStyle/>
          <a:p>
            <a:pPr indent="-228600" algn="just">
              <a:lnSpc>
                <a:spcPct val="120000"/>
              </a:lnSpc>
              <a:spcAft>
                <a:spcPts val="600"/>
              </a:spcAft>
              <a:buFont typeface="Arial" panose="020B0604020202020204" pitchFamily="34" charset="0"/>
              <a:buChar char="•"/>
            </a:pPr>
            <a:r>
              <a:rPr lang="en-US" b="0" i="0" dirty="0">
                <a:effectLst/>
                <a:latin typeface="Calibri" panose="020F0502020204030204" pitchFamily="34" charset="0"/>
                <a:cs typeface="Calibri" panose="020F0502020204030204" pitchFamily="34" charset="0"/>
              </a:rPr>
              <a:t>The loan applications with </a:t>
            </a:r>
            <a:r>
              <a:rPr lang="en-US" b="0" i="0" dirty="0" err="1">
                <a:effectLst/>
                <a:latin typeface="Calibri" panose="020F0502020204030204" pitchFamily="34" charset="0"/>
                <a:cs typeface="Calibri" panose="020F0502020204030204" pitchFamily="34" charset="0"/>
              </a:rPr>
              <a:t>occupany_type</a:t>
            </a:r>
            <a:r>
              <a:rPr lang="en-US" b="0" i="0" dirty="0">
                <a:effectLst/>
                <a:latin typeface="Calibri" panose="020F0502020204030204" pitchFamily="34" charset="0"/>
                <a:cs typeface="Calibri" panose="020F0502020204030204" pitchFamily="34" charset="0"/>
              </a:rPr>
              <a:t> 'pr' are the highest when compared to the other types of </a:t>
            </a:r>
            <a:r>
              <a:rPr lang="en-US" dirty="0">
                <a:latin typeface="Calibri" panose="020F0502020204030204" pitchFamily="34" charset="0"/>
                <a:cs typeface="Calibri" panose="020F0502020204030204" pitchFamily="34" charset="0"/>
              </a:rPr>
              <a:t>o</a:t>
            </a:r>
            <a:r>
              <a:rPr lang="en-US" b="0" i="0" dirty="0">
                <a:effectLst/>
                <a:latin typeface="Calibri" panose="020F0502020204030204" pitchFamily="34" charset="0"/>
                <a:cs typeface="Calibri" panose="020F0502020204030204" pitchFamily="34" charset="0"/>
              </a:rPr>
              <a:t>ccupancies.</a:t>
            </a:r>
            <a:endParaRPr lang="en-US" dirty="0">
              <a:latin typeface="Calibri" panose="020F0502020204030204" pitchFamily="34" charset="0"/>
              <a:cs typeface="Calibri" panose="020F0502020204030204" pitchFamily="34" charset="0"/>
            </a:endParaRPr>
          </a:p>
        </p:txBody>
      </p:sp>
      <p:sp>
        <p:nvSpPr>
          <p:cNvPr id="35" name="TextBox 34">
            <a:extLst>
              <a:ext uri="{FF2B5EF4-FFF2-40B4-BE49-F238E27FC236}">
                <a16:creationId xmlns:a16="http://schemas.microsoft.com/office/drawing/2014/main" id="{30B6C377-AC5A-4371-8FF8-1C2B6CD4E0EA}"/>
              </a:ext>
            </a:extLst>
          </p:cNvPr>
          <p:cNvSpPr txBox="1"/>
          <p:nvPr/>
        </p:nvSpPr>
        <p:spPr>
          <a:xfrm>
            <a:off x="3954749" y="3948446"/>
            <a:ext cx="7694560" cy="646331"/>
          </a:xfrm>
          <a:prstGeom prst="rect">
            <a:avLst/>
          </a:prstGeom>
          <a:noFill/>
        </p:spPr>
        <p:txBody>
          <a:bodyPr wrap="square">
            <a:spAutoFit/>
          </a:bodyPr>
          <a:lstStyle/>
          <a:p>
            <a:pPr algn="l"/>
            <a:endParaRPr lang="en-US" b="0" i="0" dirty="0">
              <a:effectLst/>
              <a:latin typeface="Calibri" panose="020F0502020204030204" pitchFamily="34" charset="0"/>
              <a:cs typeface="Calibri" panose="020F0502020204030204" pitchFamily="34" charset="0"/>
            </a:endParaRPr>
          </a:p>
          <a:p>
            <a:pPr algn="l"/>
            <a:r>
              <a:rPr lang="en-US" b="0" i="0" dirty="0">
                <a:effectLst/>
                <a:latin typeface="Calibri" panose="020F0502020204030204" pitchFamily="34" charset="0"/>
                <a:cs typeface="Calibri" panose="020F0502020204030204" pitchFamily="34" charset="0"/>
              </a:rPr>
              <a:t>Ir =Industrial, pr=Personal, </a:t>
            </a:r>
            <a:r>
              <a:rPr lang="en-US" b="0" i="0" dirty="0" err="1">
                <a:effectLst/>
                <a:latin typeface="Calibri" panose="020F0502020204030204" pitchFamily="34" charset="0"/>
                <a:cs typeface="Calibri" panose="020F0502020204030204" pitchFamily="34" charset="0"/>
              </a:rPr>
              <a:t>sr</a:t>
            </a:r>
            <a:r>
              <a:rPr lang="en-US" b="0" i="0" dirty="0">
                <a:effectLst/>
                <a:latin typeface="Calibri" panose="020F0502020204030204" pitchFamily="34" charset="0"/>
                <a:cs typeface="Calibri" panose="020F0502020204030204" pitchFamily="34" charset="0"/>
              </a:rPr>
              <a:t>=Structural (Used for various commercial activities)</a:t>
            </a:r>
          </a:p>
        </p:txBody>
      </p:sp>
    </p:spTree>
    <p:extLst>
      <p:ext uri="{BB962C8B-B14F-4D97-AF65-F5344CB8AC3E}">
        <p14:creationId xmlns:p14="http://schemas.microsoft.com/office/powerpoint/2010/main" val="13201764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7F1E95A2-E5F1-4C8A-92DC-CE369D1939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67E103A9-B31C-4989-8199-764558D08DE9}"/>
              </a:ext>
            </a:extLst>
          </p:cNvPr>
          <p:cNvSpPr txBox="1"/>
          <p:nvPr/>
        </p:nvSpPr>
        <p:spPr>
          <a:xfrm>
            <a:off x="674388" y="1067525"/>
            <a:ext cx="6223096" cy="2631640"/>
          </a:xfrm>
          <a:prstGeom prst="rect">
            <a:avLst/>
          </a:prstGeom>
        </p:spPr>
        <p:txBody>
          <a:bodyPr vert="horz" lIns="91440" tIns="45720" rIns="91440" bIns="45720" rtlCol="0">
            <a:normAutofit/>
          </a:bodyPr>
          <a:lstStyle/>
          <a:p>
            <a:pPr>
              <a:lnSpc>
                <a:spcPct val="120000"/>
              </a:lnSpc>
              <a:spcAft>
                <a:spcPts val="600"/>
              </a:spcAft>
            </a:pPr>
            <a:r>
              <a:rPr lang="en-US" sz="2400" b="1" dirty="0">
                <a:latin typeface="Calibri" panose="020F0502020204030204" pitchFamily="34" charset="0"/>
                <a:cs typeface="Calibri" panose="020F0502020204030204" pitchFamily="34" charset="0"/>
              </a:rPr>
              <a:t>5. Distribution of loan applicants by purpose of the loan:</a:t>
            </a:r>
          </a:p>
          <a:p>
            <a:pPr indent="-228600">
              <a:lnSpc>
                <a:spcPct val="120000"/>
              </a:lnSpc>
              <a:spcAft>
                <a:spcPts val="600"/>
              </a:spcAft>
              <a:buFont typeface="Arial" panose="020B0604020202020204" pitchFamily="34" charset="0"/>
              <a:buChar char="•"/>
            </a:pPr>
            <a:endParaRPr lang="en-US" b="1" dirty="0">
              <a:latin typeface="Calibri" panose="020F0502020204030204" pitchFamily="34" charset="0"/>
              <a:cs typeface="Calibri" panose="020F0502020204030204" pitchFamily="34" charset="0"/>
            </a:endParaRPr>
          </a:p>
          <a:p>
            <a:pPr indent="-228600">
              <a:lnSpc>
                <a:spcPct val="120000"/>
              </a:lnSpc>
              <a:spcAft>
                <a:spcPts val="600"/>
              </a:spcAft>
              <a:buFont typeface="Arial" panose="020B0604020202020204" pitchFamily="34" charset="0"/>
              <a:buChar char="•"/>
            </a:pPr>
            <a:endParaRPr lang="en-US" b="1" dirty="0">
              <a:latin typeface="Calibri" panose="020F0502020204030204" pitchFamily="34" charset="0"/>
              <a:cs typeface="Calibri" panose="020F0502020204030204" pitchFamily="34" charset="0"/>
            </a:endParaRPr>
          </a:p>
          <a:p>
            <a:pPr>
              <a:lnSpc>
                <a:spcPct val="120000"/>
              </a:lnSpc>
              <a:spcAft>
                <a:spcPts val="600"/>
              </a:spcAft>
            </a:pPr>
            <a:r>
              <a:rPr lang="en-US" b="0" i="0" dirty="0">
                <a:effectLst/>
                <a:latin typeface="Calibri" panose="020F0502020204030204" pitchFamily="34" charset="0"/>
                <a:cs typeface="Calibri" panose="020F0502020204030204" pitchFamily="34" charset="0"/>
              </a:rPr>
              <a:t>The purposes 'p3','p4' types are the highest among other loan applications.</a:t>
            </a:r>
            <a:endParaRPr lang="en-US" dirty="0">
              <a:latin typeface="Calibri" panose="020F0502020204030204" pitchFamily="34" charset="0"/>
              <a:cs typeface="Calibri" panose="020F0502020204030204" pitchFamily="34" charset="0"/>
            </a:endParaRPr>
          </a:p>
        </p:txBody>
      </p:sp>
      <p:pic>
        <p:nvPicPr>
          <p:cNvPr id="8" name="Picture 2">
            <a:extLst>
              <a:ext uri="{FF2B5EF4-FFF2-40B4-BE49-F238E27FC236}">
                <a16:creationId xmlns:a16="http://schemas.microsoft.com/office/drawing/2014/main" id="{245EA7BB-79CF-4517-9732-EE2C9D3803C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897484" y="2081517"/>
            <a:ext cx="3702627" cy="2839456"/>
          </a:xfrm>
          <a:prstGeom prst="rect">
            <a:avLst/>
          </a:prstGeom>
          <a:noFill/>
          <a:extLst>
            <a:ext uri="{909E8E84-426E-40DD-AFC4-6F175D3DCCD1}">
              <a14:hiddenFill xmlns:a14="http://schemas.microsoft.com/office/drawing/2010/main">
                <a:solidFill>
                  <a:srgbClr val="FFFFFF"/>
                </a:solidFill>
              </a14:hiddenFill>
            </a:ext>
          </a:extLst>
        </p:spPr>
      </p:pic>
      <p:cxnSp>
        <p:nvCxnSpPr>
          <p:cNvPr id="21" name="Straight Connector 20">
            <a:extLst>
              <a:ext uri="{FF2B5EF4-FFF2-40B4-BE49-F238E27FC236}">
                <a16:creationId xmlns:a16="http://schemas.microsoft.com/office/drawing/2014/main" id="{AFCF674C-D208-4497-A189-02E8503DA8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0DCE845F-7AA0-429C-AB68-BB101A198EAC}"/>
              </a:ext>
            </a:extLst>
          </p:cNvPr>
          <p:cNvSpPr txBox="1"/>
          <p:nvPr/>
        </p:nvSpPr>
        <p:spPr>
          <a:xfrm>
            <a:off x="800100" y="4036149"/>
            <a:ext cx="6097384" cy="1754326"/>
          </a:xfrm>
          <a:prstGeom prst="rect">
            <a:avLst/>
          </a:prstGeom>
          <a:noFill/>
        </p:spPr>
        <p:txBody>
          <a:bodyPr wrap="square">
            <a:spAutoFit/>
          </a:bodyPr>
          <a:lstStyle/>
          <a:p>
            <a:pPr algn="l"/>
            <a:r>
              <a:rPr lang="en-US" b="0" i="0" dirty="0">
                <a:effectLst/>
                <a:latin typeface="Calibri" panose="020F0502020204030204" pitchFamily="34" charset="0"/>
                <a:cs typeface="Calibri" panose="020F0502020204030204" pitchFamily="34" charset="0"/>
              </a:rPr>
              <a:t>The purposes 'p3','p4' types are the highest among other loan applications.</a:t>
            </a:r>
          </a:p>
          <a:p>
            <a:pPr algn="l"/>
            <a:r>
              <a:rPr lang="en-US" b="0" i="0" dirty="0">
                <a:effectLst/>
                <a:latin typeface="Calibri" panose="020F0502020204030204" pitchFamily="34" charset="0"/>
                <a:cs typeface="Calibri" panose="020F0502020204030204" pitchFamily="34" charset="0"/>
              </a:rPr>
              <a:t>p1= Commercial</a:t>
            </a:r>
          </a:p>
          <a:p>
            <a:pPr algn="l"/>
            <a:r>
              <a:rPr lang="en-US" b="0" i="0" dirty="0">
                <a:effectLst/>
                <a:latin typeface="Calibri" panose="020F0502020204030204" pitchFamily="34" charset="0"/>
                <a:cs typeface="Calibri" panose="020F0502020204030204" pitchFamily="34" charset="0"/>
              </a:rPr>
              <a:t>p2= Structural Services</a:t>
            </a:r>
          </a:p>
          <a:p>
            <a:pPr algn="l"/>
            <a:r>
              <a:rPr lang="en-US" b="0" i="0" dirty="0">
                <a:effectLst/>
                <a:latin typeface="Calibri" panose="020F0502020204030204" pitchFamily="34" charset="0"/>
                <a:cs typeface="Calibri" panose="020F0502020204030204" pitchFamily="34" charset="0"/>
              </a:rPr>
              <a:t>p3= Personal</a:t>
            </a:r>
          </a:p>
          <a:p>
            <a:pPr algn="l"/>
            <a:r>
              <a:rPr lang="en-US" b="0" i="0" dirty="0">
                <a:effectLst/>
                <a:latin typeface="Calibri" panose="020F0502020204030204" pitchFamily="34" charset="0"/>
                <a:cs typeface="Calibri" panose="020F0502020204030204" pitchFamily="34" charset="0"/>
              </a:rPr>
              <a:t>p4= Industrial</a:t>
            </a:r>
          </a:p>
        </p:txBody>
      </p:sp>
    </p:spTree>
    <p:extLst>
      <p:ext uri="{BB962C8B-B14F-4D97-AF65-F5344CB8AC3E}">
        <p14:creationId xmlns:p14="http://schemas.microsoft.com/office/powerpoint/2010/main" val="3222123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151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CB01D520-BF91-491F-86DE-702FE61BC913}"/>
              </a:ext>
            </a:extLst>
          </p:cNvPr>
          <p:cNvSpPr txBox="1"/>
          <p:nvPr/>
        </p:nvSpPr>
        <p:spPr>
          <a:xfrm>
            <a:off x="674276" y="1016511"/>
            <a:ext cx="6766748" cy="3649080"/>
          </a:xfrm>
          <a:prstGeom prst="rect">
            <a:avLst/>
          </a:prstGeom>
        </p:spPr>
        <p:txBody>
          <a:bodyPr vert="horz" lIns="91440" tIns="45720" rIns="91440" bIns="45720" rtlCol="0">
            <a:normAutofit/>
          </a:bodyPr>
          <a:lstStyle/>
          <a:p>
            <a:pPr>
              <a:lnSpc>
                <a:spcPct val="120000"/>
              </a:lnSpc>
              <a:spcAft>
                <a:spcPts val="600"/>
              </a:spcAft>
            </a:pPr>
            <a:r>
              <a:rPr lang="en-US" sz="2400" b="1" dirty="0">
                <a:latin typeface="Calibri" panose="020F0502020204030204" pitchFamily="34" charset="0"/>
                <a:cs typeface="Calibri" panose="020F0502020204030204" pitchFamily="34" charset="0"/>
              </a:rPr>
              <a:t>6</a:t>
            </a:r>
            <a:r>
              <a:rPr lang="en-US" sz="2400" b="1" i="0" dirty="0">
                <a:effectLst/>
                <a:latin typeface="Calibri" panose="020F0502020204030204" pitchFamily="34" charset="0"/>
                <a:cs typeface="Calibri" panose="020F0502020204030204" pitchFamily="34" charset="0"/>
              </a:rPr>
              <a:t>. Analysis on distribution of Interest rates:</a:t>
            </a:r>
            <a:endParaRPr lang="en-US" sz="2400" dirty="0">
              <a:latin typeface="Calibri" panose="020F0502020204030204" pitchFamily="34" charset="0"/>
              <a:cs typeface="Calibri" panose="020F0502020204030204" pitchFamily="34" charset="0"/>
            </a:endParaRPr>
          </a:p>
        </p:txBody>
      </p:sp>
      <p:cxnSp>
        <p:nvCxnSpPr>
          <p:cNvPr id="21" name="Straight Connector 20">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2521"/>
            <a:ext cx="65151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Picture 8" descr="Codes on papers">
            <a:extLst>
              <a:ext uri="{FF2B5EF4-FFF2-40B4-BE49-F238E27FC236}">
                <a16:creationId xmlns:a16="http://schemas.microsoft.com/office/drawing/2014/main" id="{9964639B-E15D-CB5E-6B6E-4CC0D83F9ABC}"/>
              </a:ext>
            </a:extLst>
          </p:cNvPr>
          <p:cNvPicPr>
            <a:picLocks noChangeAspect="1"/>
          </p:cNvPicPr>
          <p:nvPr/>
        </p:nvPicPr>
        <p:blipFill rotWithShape="1">
          <a:blip r:embed="rId3"/>
          <a:srcRect l="31134" r="29186" b="-1"/>
          <a:stretch/>
        </p:blipFill>
        <p:spPr>
          <a:xfrm>
            <a:off x="8115300" y="10"/>
            <a:ext cx="4076700" cy="6857990"/>
          </a:xfrm>
          <a:prstGeom prst="rect">
            <a:avLst/>
          </a:prstGeom>
        </p:spPr>
      </p:pic>
      <p:sp>
        <p:nvSpPr>
          <p:cNvPr id="7" name="TextBox 6">
            <a:extLst>
              <a:ext uri="{FF2B5EF4-FFF2-40B4-BE49-F238E27FC236}">
                <a16:creationId xmlns:a16="http://schemas.microsoft.com/office/drawing/2014/main" id="{01FE79A8-2AAD-4F66-B22F-7EE6D594BFC5}"/>
              </a:ext>
            </a:extLst>
          </p:cNvPr>
          <p:cNvSpPr txBox="1"/>
          <p:nvPr/>
        </p:nvSpPr>
        <p:spPr>
          <a:xfrm>
            <a:off x="719774" y="1740412"/>
            <a:ext cx="7117672" cy="369332"/>
          </a:xfrm>
          <a:prstGeom prst="rect">
            <a:avLst/>
          </a:prstGeom>
          <a:noFill/>
        </p:spPr>
        <p:txBody>
          <a:bodyPr wrap="square">
            <a:spAutoFit/>
          </a:bodyPr>
          <a:lstStyle/>
          <a:p>
            <a:pPr algn="just">
              <a:spcAft>
                <a:spcPts val="600"/>
              </a:spcAft>
            </a:pPr>
            <a:r>
              <a:rPr lang="en-US" b="0" i="0" dirty="0">
                <a:solidFill>
                  <a:srgbClr val="24292F"/>
                </a:solidFill>
                <a:effectLst/>
                <a:latin typeface="Calibri" panose="020F0502020204030204" pitchFamily="34" charset="0"/>
                <a:cs typeface="Calibri" panose="020F0502020204030204" pitchFamily="34" charset="0"/>
              </a:rPr>
              <a:t>The interest rates for most of the loans are in the range between 3 and 5.</a:t>
            </a:r>
            <a:endParaRPr lang="en-US" dirty="0">
              <a:latin typeface="Calibri" panose="020F0502020204030204" pitchFamily="34" charset="0"/>
              <a:cs typeface="Calibri" panose="020F0502020204030204" pitchFamily="34" charset="0"/>
            </a:endParaRPr>
          </a:p>
        </p:txBody>
      </p:sp>
      <p:pic>
        <p:nvPicPr>
          <p:cNvPr id="14" name="Picture 6" descr="image">
            <a:extLst>
              <a:ext uri="{FF2B5EF4-FFF2-40B4-BE49-F238E27FC236}">
                <a16:creationId xmlns:a16="http://schemas.microsoft.com/office/drawing/2014/main" id="{D76D12AF-AAFE-4E3F-8189-17F489C0F7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3502" y="2959767"/>
            <a:ext cx="7029654" cy="2687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81332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4" name="Straight Connector 14">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16">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6" name="Rectangle 1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0">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151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BF62DBE-4FA2-45AA-AC56-E3300B4A59D0}"/>
              </a:ext>
            </a:extLst>
          </p:cNvPr>
          <p:cNvSpPr txBox="1"/>
          <p:nvPr/>
        </p:nvSpPr>
        <p:spPr>
          <a:xfrm>
            <a:off x="693327" y="1016511"/>
            <a:ext cx="6766748" cy="1889954"/>
          </a:xfrm>
          <a:prstGeom prst="rect">
            <a:avLst/>
          </a:prstGeom>
        </p:spPr>
        <p:txBody>
          <a:bodyPr vert="horz" lIns="91440" tIns="45720" rIns="91440" bIns="45720" rtlCol="0">
            <a:normAutofit/>
          </a:bodyPr>
          <a:lstStyle/>
          <a:p>
            <a:pPr fontAlgn="base">
              <a:lnSpc>
                <a:spcPct val="120000"/>
              </a:lnSpc>
              <a:spcBef>
                <a:spcPct val="0"/>
              </a:spcBef>
              <a:spcAft>
                <a:spcPts val="600"/>
              </a:spcAft>
            </a:pPr>
            <a:r>
              <a:rPr lang="en-US" altLang="en-US" sz="2400" b="1" dirty="0">
                <a:latin typeface="Calibri" panose="020F0502020204030204" pitchFamily="34" charset="0"/>
                <a:cs typeface="Calibri" panose="020F0502020204030204" pitchFamily="34" charset="0"/>
              </a:rPr>
              <a:t>7. </a:t>
            </a:r>
            <a:r>
              <a:rPr kumimoji="0" lang="en-US" altLang="en-US" sz="2400" b="1" i="0" u="none" strike="noStrike" cap="none" normalizeH="0" baseline="0" dirty="0">
                <a:ln>
                  <a:noFill/>
                </a:ln>
                <a:effectLst/>
                <a:latin typeface="Calibri" panose="020F0502020204030204" pitchFamily="34" charset="0"/>
                <a:cs typeface="Calibri" panose="020F0502020204030204" pitchFamily="34" charset="0"/>
              </a:rPr>
              <a:t>Distribution of Loan terms(in months): </a:t>
            </a:r>
          </a:p>
          <a:p>
            <a:pPr marL="0" marR="0" lvl="0" indent="-228600" fontAlgn="base">
              <a:lnSpc>
                <a:spcPct val="120000"/>
              </a:lnSpc>
              <a:spcBef>
                <a:spcPct val="0"/>
              </a:spcBef>
              <a:spcAft>
                <a:spcPts val="600"/>
              </a:spcAft>
              <a:buClrTx/>
              <a:buSzTx/>
              <a:buFont typeface="Arial" panose="020B0604020202020204" pitchFamily="34" charset="0"/>
              <a:buChar char="•"/>
              <a:tabLst/>
            </a:pPr>
            <a:endParaRPr kumimoji="0" lang="en-US" altLang="en-US" b="1" i="0" u="none" strike="noStrike" cap="none" normalizeH="0" baseline="0" dirty="0">
              <a:ln>
                <a:noFill/>
              </a:ln>
              <a:effectLst/>
              <a:latin typeface="Calibri" panose="020F0502020204030204" pitchFamily="34" charset="0"/>
              <a:cs typeface="Calibri" panose="020F0502020204030204" pitchFamily="34" charset="0"/>
            </a:endParaRPr>
          </a:p>
        </p:txBody>
      </p:sp>
      <p:cxnSp>
        <p:nvCxnSpPr>
          <p:cNvPr id="23" name="Straight Connector 22">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2521"/>
            <a:ext cx="65151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28" name="Picture 10" descr="Calculator, pen, compass, money and a paper with graphs printed on it">
            <a:extLst>
              <a:ext uri="{FF2B5EF4-FFF2-40B4-BE49-F238E27FC236}">
                <a16:creationId xmlns:a16="http://schemas.microsoft.com/office/drawing/2014/main" id="{F5121A6E-1C54-CBF1-4915-763D2190E20B}"/>
              </a:ext>
            </a:extLst>
          </p:cNvPr>
          <p:cNvPicPr>
            <a:picLocks noChangeAspect="1"/>
          </p:cNvPicPr>
          <p:nvPr/>
        </p:nvPicPr>
        <p:blipFill rotWithShape="1">
          <a:blip r:embed="rId2"/>
          <a:srcRect l="34204" r="29981" b="-1"/>
          <a:stretch/>
        </p:blipFill>
        <p:spPr>
          <a:xfrm>
            <a:off x="8115300" y="10"/>
            <a:ext cx="4076700" cy="6857990"/>
          </a:xfrm>
          <a:prstGeom prst="rect">
            <a:avLst/>
          </a:prstGeom>
        </p:spPr>
      </p:pic>
      <p:sp>
        <p:nvSpPr>
          <p:cNvPr id="9" name="TextBox 8">
            <a:extLst>
              <a:ext uri="{FF2B5EF4-FFF2-40B4-BE49-F238E27FC236}">
                <a16:creationId xmlns:a16="http://schemas.microsoft.com/office/drawing/2014/main" id="{2633E550-B0AF-48CD-A0A1-F430011AD0AC}"/>
              </a:ext>
            </a:extLst>
          </p:cNvPr>
          <p:cNvSpPr txBox="1"/>
          <p:nvPr/>
        </p:nvSpPr>
        <p:spPr>
          <a:xfrm>
            <a:off x="800100" y="2201091"/>
            <a:ext cx="6094520" cy="646331"/>
          </a:xfrm>
          <a:prstGeom prst="rect">
            <a:avLst/>
          </a:prstGeom>
          <a:noFill/>
        </p:spPr>
        <p:txBody>
          <a:bodyPr wrap="square">
            <a:spAutoFit/>
          </a:bodyPr>
          <a:lstStyle/>
          <a:p>
            <a:pPr>
              <a:spcAft>
                <a:spcPts val="600"/>
              </a:spcAft>
            </a:pPr>
            <a:r>
              <a:rPr lang="en-US" b="0" i="0" dirty="0">
                <a:effectLst/>
                <a:latin typeface="Calibri" panose="020F0502020204030204" pitchFamily="34" charset="0"/>
                <a:cs typeface="Calibri" panose="020F0502020204030204" pitchFamily="34" charset="0"/>
              </a:rPr>
              <a:t>Most of the loan terms are in the range of 300 to 400 months i.e., </a:t>
            </a:r>
            <a:r>
              <a:rPr lang="en-US" dirty="0">
                <a:latin typeface="Calibri" panose="020F0502020204030204" pitchFamily="34" charset="0"/>
                <a:cs typeface="Calibri" panose="020F0502020204030204" pitchFamily="34" charset="0"/>
              </a:rPr>
              <a:t>3</a:t>
            </a:r>
            <a:r>
              <a:rPr lang="en-US" b="0" i="0" dirty="0">
                <a:effectLst/>
                <a:latin typeface="Calibri" panose="020F0502020204030204" pitchFamily="34" charset="0"/>
                <a:cs typeface="Calibri" panose="020F0502020204030204" pitchFamily="34" charset="0"/>
              </a:rPr>
              <a:t>0 years approx.</a:t>
            </a:r>
            <a:endParaRPr lang="en-US" dirty="0">
              <a:latin typeface="Calibri" panose="020F0502020204030204" pitchFamily="34" charset="0"/>
              <a:cs typeface="Calibri" panose="020F0502020204030204" pitchFamily="34" charset="0"/>
            </a:endParaRPr>
          </a:p>
        </p:txBody>
      </p:sp>
      <p:pic>
        <p:nvPicPr>
          <p:cNvPr id="22" name="Picture 4">
            <a:extLst>
              <a:ext uri="{FF2B5EF4-FFF2-40B4-BE49-F238E27FC236}">
                <a16:creationId xmlns:a16="http://schemas.microsoft.com/office/drawing/2014/main" id="{819295F5-CF0E-47B7-8C39-D19EC883D8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518" y="2991202"/>
            <a:ext cx="6988365" cy="3066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56186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151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09FA7D1-B515-4FB5-8FE9-722FF1E01A1C}"/>
              </a:ext>
            </a:extLst>
          </p:cNvPr>
          <p:cNvSpPr txBox="1"/>
          <p:nvPr/>
        </p:nvSpPr>
        <p:spPr>
          <a:xfrm>
            <a:off x="693327" y="1016511"/>
            <a:ext cx="6766748" cy="1691176"/>
          </a:xfrm>
          <a:prstGeom prst="rect">
            <a:avLst/>
          </a:prstGeom>
        </p:spPr>
        <p:txBody>
          <a:bodyPr vert="horz" lIns="91440" tIns="45720" rIns="91440" bIns="45720" rtlCol="0">
            <a:normAutofit/>
          </a:bodyPr>
          <a:lstStyle/>
          <a:p>
            <a:pPr marR="0" lvl="0" fontAlgn="base">
              <a:lnSpc>
                <a:spcPct val="120000"/>
              </a:lnSpc>
              <a:spcBef>
                <a:spcPct val="0"/>
              </a:spcBef>
              <a:spcAft>
                <a:spcPts val="600"/>
              </a:spcAft>
              <a:buClrTx/>
              <a:buSzTx/>
              <a:tabLst/>
            </a:pPr>
            <a:r>
              <a:rPr kumimoji="0" lang="en-US" altLang="en-US" sz="2400" b="1" i="0" u="none" strike="noStrike" cap="none" normalizeH="0" baseline="0" dirty="0">
                <a:ln>
                  <a:noFill/>
                </a:ln>
                <a:effectLst/>
                <a:latin typeface="Calibri" panose="020F0502020204030204" pitchFamily="34" charset="0"/>
                <a:cs typeface="Calibri" panose="020F0502020204030204" pitchFamily="34" charset="0"/>
              </a:rPr>
              <a:t>8. Distribution of Property values: </a:t>
            </a:r>
          </a:p>
        </p:txBody>
      </p:sp>
      <p:cxnSp>
        <p:nvCxnSpPr>
          <p:cNvPr id="25" name="Straight Connector 24">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2521"/>
            <a:ext cx="65151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Picture 12" descr="A midsection of a person holding a miniature house">
            <a:extLst>
              <a:ext uri="{FF2B5EF4-FFF2-40B4-BE49-F238E27FC236}">
                <a16:creationId xmlns:a16="http://schemas.microsoft.com/office/drawing/2014/main" id="{9EEFC1D8-B68E-7C9F-159F-CF97718B9B49}"/>
              </a:ext>
            </a:extLst>
          </p:cNvPr>
          <p:cNvPicPr>
            <a:picLocks noChangeAspect="1"/>
          </p:cNvPicPr>
          <p:nvPr/>
        </p:nvPicPr>
        <p:blipFill rotWithShape="1">
          <a:blip r:embed="rId3"/>
          <a:srcRect l="32110" r="30439" b="-1"/>
          <a:stretch/>
        </p:blipFill>
        <p:spPr>
          <a:xfrm>
            <a:off x="8115300" y="10"/>
            <a:ext cx="4076700" cy="6857990"/>
          </a:xfrm>
          <a:prstGeom prst="rect">
            <a:avLst/>
          </a:prstGeom>
        </p:spPr>
      </p:pic>
      <p:sp>
        <p:nvSpPr>
          <p:cNvPr id="11" name="TextBox 10">
            <a:extLst>
              <a:ext uri="{FF2B5EF4-FFF2-40B4-BE49-F238E27FC236}">
                <a16:creationId xmlns:a16="http://schemas.microsoft.com/office/drawing/2014/main" id="{E67C0075-4901-41ED-BE02-742E1BE9289A}"/>
              </a:ext>
            </a:extLst>
          </p:cNvPr>
          <p:cNvSpPr txBox="1"/>
          <p:nvPr/>
        </p:nvSpPr>
        <p:spPr>
          <a:xfrm>
            <a:off x="693327" y="1740412"/>
            <a:ext cx="6851343" cy="646331"/>
          </a:xfrm>
          <a:prstGeom prst="rect">
            <a:avLst/>
          </a:prstGeom>
          <a:noFill/>
        </p:spPr>
        <p:txBody>
          <a:bodyPr wrap="square">
            <a:spAutoFit/>
          </a:bodyPr>
          <a:lstStyle/>
          <a:p>
            <a:pPr>
              <a:spcAft>
                <a:spcPts val="600"/>
              </a:spcAft>
            </a:pPr>
            <a:r>
              <a:rPr lang="en-US" b="0" i="0" dirty="0">
                <a:effectLst/>
                <a:latin typeface="Calibri" panose="020F0502020204030204" pitchFamily="34" charset="0"/>
                <a:cs typeface="Calibri" panose="020F0502020204030204" pitchFamily="34" charset="0"/>
              </a:rPr>
              <a:t>The values of the collateral properties for loan applications are in the ranges of $100k to $1000K.</a:t>
            </a:r>
            <a:endParaRPr lang="en-US" dirty="0">
              <a:latin typeface="Calibri" panose="020F0502020204030204" pitchFamily="34" charset="0"/>
              <a:cs typeface="Calibri" panose="020F0502020204030204" pitchFamily="34" charset="0"/>
            </a:endParaRPr>
          </a:p>
        </p:txBody>
      </p:sp>
      <p:pic>
        <p:nvPicPr>
          <p:cNvPr id="20" name="Picture 8">
            <a:extLst>
              <a:ext uri="{FF2B5EF4-FFF2-40B4-BE49-F238E27FC236}">
                <a16:creationId xmlns:a16="http://schemas.microsoft.com/office/drawing/2014/main" id="{7AFBE339-D69A-4A14-8349-CB3990C4FB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9953" y="2717946"/>
            <a:ext cx="7593495" cy="3214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84510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6" name="Straight Connector 15">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17">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8" name="Rectangle 19">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2E54820-17D4-4AC9-A8C3-76A67E181C28}"/>
              </a:ext>
            </a:extLst>
          </p:cNvPr>
          <p:cNvSpPr txBox="1"/>
          <p:nvPr/>
        </p:nvSpPr>
        <p:spPr>
          <a:xfrm>
            <a:off x="700087" y="909637"/>
            <a:ext cx="8044417" cy="935633"/>
          </a:xfrm>
          <a:prstGeom prst="rect">
            <a:avLst/>
          </a:prstGeom>
        </p:spPr>
        <p:txBody>
          <a:bodyPr vert="horz" lIns="91440" tIns="45720" rIns="91440" bIns="45720" rtlCol="0" anchor="t">
            <a:normAutofit/>
          </a:bodyPr>
          <a:lstStyle/>
          <a:p>
            <a:pPr marL="0" marR="0" lvl="0" indent="0" fontAlgn="base">
              <a:spcBef>
                <a:spcPct val="0"/>
              </a:spcBef>
              <a:spcAft>
                <a:spcPts val="600"/>
              </a:spcAft>
              <a:buClrTx/>
              <a:buSzTx/>
              <a:tabLst/>
            </a:pPr>
            <a:r>
              <a:rPr kumimoji="0" lang="en-US" altLang="en-US" sz="2400" b="1" u="none" strike="noStrike" kern="1200" cap="all" spc="30" normalizeH="0" baseline="0" dirty="0">
                <a:ln>
                  <a:noFill/>
                </a:ln>
                <a:solidFill>
                  <a:schemeClr val="tx1"/>
                </a:solidFill>
                <a:effectLst/>
                <a:latin typeface="Calibri" panose="020F0502020204030204" pitchFamily="34" charset="0"/>
                <a:ea typeface="+mj-ea"/>
                <a:cs typeface="Calibri" panose="020F0502020204030204" pitchFamily="34" charset="0"/>
              </a:rPr>
              <a:t>9. Comparison of loan amounts by interest rates :</a:t>
            </a:r>
          </a:p>
        </p:txBody>
      </p:sp>
      <p:cxnSp>
        <p:nvCxnSpPr>
          <p:cNvPr id="29" name="Straight Connector 21">
            <a:extLst>
              <a:ext uri="{FF2B5EF4-FFF2-40B4-BE49-F238E27FC236}">
                <a16:creationId xmlns:a16="http://schemas.microsoft.com/office/drawing/2014/main" id="{7F1E95A2-E5F1-4C8A-92DC-CE369D1939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5022A56-2EB6-4080-A5C7-84224C0CC429}"/>
              </a:ext>
            </a:extLst>
          </p:cNvPr>
          <p:cNvSpPr txBox="1"/>
          <p:nvPr/>
        </p:nvSpPr>
        <p:spPr>
          <a:xfrm>
            <a:off x="655337" y="1949571"/>
            <a:ext cx="6804626" cy="644278"/>
          </a:xfrm>
          <a:prstGeom prst="rect">
            <a:avLst/>
          </a:prstGeom>
        </p:spPr>
        <p:txBody>
          <a:bodyPr vert="horz" lIns="91440" tIns="45720" rIns="91440" bIns="45720" rtlCol="0">
            <a:normAutofit fontScale="92500" lnSpcReduction="20000"/>
          </a:bodyPr>
          <a:lstStyle/>
          <a:p>
            <a:pPr>
              <a:lnSpc>
                <a:spcPct val="120000"/>
              </a:lnSpc>
              <a:spcAft>
                <a:spcPts val="600"/>
              </a:spcAft>
            </a:pPr>
            <a:r>
              <a:rPr lang="en-US" b="0" i="0" dirty="0">
                <a:effectLst/>
                <a:latin typeface="Calibri" panose="020F0502020204030204" pitchFamily="34" charset="0"/>
                <a:cs typeface="Calibri" panose="020F0502020204030204" pitchFamily="34" charset="0"/>
              </a:rPr>
              <a:t>The is no steady interest rates. We can see that the interest rates floats with respect to the loan amounts.</a:t>
            </a:r>
            <a:endParaRPr lang="en-US" dirty="0">
              <a:latin typeface="Calibri" panose="020F0502020204030204" pitchFamily="34" charset="0"/>
              <a:cs typeface="Calibri" panose="020F0502020204030204" pitchFamily="34" charset="0"/>
            </a:endParaRPr>
          </a:p>
        </p:txBody>
      </p:sp>
      <p:pic>
        <p:nvPicPr>
          <p:cNvPr id="30" name="Graphic 12" descr="Pound">
            <a:extLst>
              <a:ext uri="{FF2B5EF4-FFF2-40B4-BE49-F238E27FC236}">
                <a16:creationId xmlns:a16="http://schemas.microsoft.com/office/drawing/2014/main" id="{D128825A-0058-7B29-615F-174E423B41F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15300" y="1790698"/>
            <a:ext cx="3276600" cy="3276600"/>
          </a:xfrm>
          <a:prstGeom prst="rect">
            <a:avLst/>
          </a:prstGeom>
        </p:spPr>
      </p:pic>
      <p:cxnSp>
        <p:nvCxnSpPr>
          <p:cNvPr id="31" name="Straight Connector 23">
            <a:extLst>
              <a:ext uri="{FF2B5EF4-FFF2-40B4-BE49-F238E27FC236}">
                <a16:creationId xmlns:a16="http://schemas.microsoft.com/office/drawing/2014/main" id="{AFCF674C-D208-4497-A189-02E8503DA8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32" name="Picture 3">
            <a:extLst>
              <a:ext uri="{FF2B5EF4-FFF2-40B4-BE49-F238E27FC236}">
                <a16:creationId xmlns:a16="http://schemas.microsoft.com/office/drawing/2014/main" id="{67AF522D-9E36-4E22-8784-49C3B1AA5D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5716" y="2920753"/>
            <a:ext cx="6208998" cy="30123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14382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0" name="Rectangle 19">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BC53760-7A7A-43CB-B97B-E88104E4266F}"/>
              </a:ext>
            </a:extLst>
          </p:cNvPr>
          <p:cNvSpPr txBox="1"/>
          <p:nvPr/>
        </p:nvSpPr>
        <p:spPr>
          <a:xfrm>
            <a:off x="700088" y="909637"/>
            <a:ext cx="7520634" cy="1078961"/>
          </a:xfrm>
          <a:prstGeom prst="rect">
            <a:avLst/>
          </a:prstGeom>
        </p:spPr>
        <p:txBody>
          <a:bodyPr vert="horz" lIns="91440" tIns="45720" rIns="91440" bIns="45720" rtlCol="0" anchor="t">
            <a:normAutofit/>
          </a:bodyPr>
          <a:lstStyle/>
          <a:p>
            <a:pPr>
              <a:spcBef>
                <a:spcPct val="0"/>
              </a:spcBef>
              <a:spcAft>
                <a:spcPts val="600"/>
              </a:spcAft>
            </a:pPr>
            <a:r>
              <a:rPr lang="en-US" sz="2400" b="1" i="0" kern="1200" cap="all" spc="30" baseline="0" dirty="0">
                <a:solidFill>
                  <a:schemeClr val="tx1"/>
                </a:solidFill>
                <a:effectLst/>
                <a:latin typeface="Calibri" panose="020F0502020204030204" pitchFamily="34" charset="0"/>
                <a:ea typeface="+mj-ea"/>
                <a:cs typeface="Calibri" panose="020F0502020204030204" pitchFamily="34" charset="0"/>
              </a:rPr>
              <a:t>10. Analysis on age groups of loan applicants:</a:t>
            </a:r>
            <a:endParaRPr lang="en-US" sz="2400" kern="1200" cap="all" spc="30" baseline="0" dirty="0">
              <a:solidFill>
                <a:schemeClr val="tx1"/>
              </a:solidFill>
              <a:latin typeface="Calibri" panose="020F0502020204030204" pitchFamily="34" charset="0"/>
              <a:ea typeface="+mj-ea"/>
              <a:cs typeface="Calibri" panose="020F0502020204030204" pitchFamily="34" charset="0"/>
            </a:endParaRPr>
          </a:p>
        </p:txBody>
      </p:sp>
      <p:cxnSp>
        <p:nvCxnSpPr>
          <p:cNvPr id="22" name="Straight Connector 21">
            <a:extLst>
              <a:ext uri="{FF2B5EF4-FFF2-40B4-BE49-F238E27FC236}">
                <a16:creationId xmlns:a16="http://schemas.microsoft.com/office/drawing/2014/main" id="{7F1E95A2-E5F1-4C8A-92DC-CE369D1939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17498AA-AD13-4E7C-95C4-2F0B61CAAC2F}"/>
              </a:ext>
            </a:extLst>
          </p:cNvPr>
          <p:cNvSpPr txBox="1"/>
          <p:nvPr/>
        </p:nvSpPr>
        <p:spPr>
          <a:xfrm>
            <a:off x="723777" y="2067525"/>
            <a:ext cx="6804626" cy="830710"/>
          </a:xfrm>
          <a:prstGeom prst="rect">
            <a:avLst/>
          </a:prstGeom>
        </p:spPr>
        <p:txBody>
          <a:bodyPr vert="horz" lIns="91440" tIns="45720" rIns="91440" bIns="45720" rtlCol="0">
            <a:normAutofit/>
          </a:bodyPr>
          <a:lstStyle/>
          <a:p>
            <a:pPr>
              <a:lnSpc>
                <a:spcPct val="120000"/>
              </a:lnSpc>
              <a:spcAft>
                <a:spcPts val="600"/>
              </a:spcAft>
            </a:pPr>
            <a:r>
              <a:rPr lang="en-US" b="0" i="0" dirty="0">
                <a:effectLst/>
                <a:latin typeface="Calibri" panose="020F0502020204030204" pitchFamily="34" charset="0"/>
                <a:cs typeface="Calibri" panose="020F0502020204030204" pitchFamily="34" charset="0"/>
              </a:rPr>
              <a:t>The age of the loan applicants are in the range of 45-54 followed by applicants are of the ages 35-44.</a:t>
            </a:r>
            <a:endParaRPr lang="en-US" dirty="0">
              <a:latin typeface="Calibri" panose="020F0502020204030204" pitchFamily="34" charset="0"/>
              <a:cs typeface="Calibri" panose="020F0502020204030204" pitchFamily="34" charset="0"/>
            </a:endParaRPr>
          </a:p>
        </p:txBody>
      </p:sp>
      <p:pic>
        <p:nvPicPr>
          <p:cNvPr id="13" name="Graphic 12" descr="Id Badge">
            <a:extLst>
              <a:ext uri="{FF2B5EF4-FFF2-40B4-BE49-F238E27FC236}">
                <a16:creationId xmlns:a16="http://schemas.microsoft.com/office/drawing/2014/main" id="{54122B59-EA1F-9951-9C03-8024213E2B9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15300" y="1790698"/>
            <a:ext cx="3276600" cy="3276600"/>
          </a:xfrm>
          <a:prstGeom prst="rect">
            <a:avLst/>
          </a:prstGeom>
        </p:spPr>
      </p:pic>
      <p:cxnSp>
        <p:nvCxnSpPr>
          <p:cNvPr id="24" name="Straight Connector 23">
            <a:extLst>
              <a:ext uri="{FF2B5EF4-FFF2-40B4-BE49-F238E27FC236}">
                <a16:creationId xmlns:a16="http://schemas.microsoft.com/office/drawing/2014/main" id="{AFCF674C-D208-4497-A189-02E8503DA8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Picture 4" descr="image">
            <a:extLst>
              <a:ext uri="{FF2B5EF4-FFF2-40B4-BE49-F238E27FC236}">
                <a16:creationId xmlns:a16="http://schemas.microsoft.com/office/drawing/2014/main" id="{BDE91603-5F2F-4330-89C1-3D362CBDC5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7565" y="3249226"/>
            <a:ext cx="7067735" cy="2624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29448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5" name="Straight Connector 14">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16">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7" name="Rectangle 1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0">
            <a:extLst>
              <a:ext uri="{FF2B5EF4-FFF2-40B4-BE49-F238E27FC236}">
                <a16:creationId xmlns:a16="http://schemas.microsoft.com/office/drawing/2014/main" id="{7F1E95A2-E5F1-4C8A-92DC-CE369D1939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33E14A52-A1FC-4C39-8AB2-0EF04072032E}"/>
              </a:ext>
            </a:extLst>
          </p:cNvPr>
          <p:cNvSpPr txBox="1"/>
          <p:nvPr/>
        </p:nvSpPr>
        <p:spPr>
          <a:xfrm>
            <a:off x="655337" y="1056793"/>
            <a:ext cx="6804626" cy="1370232"/>
          </a:xfrm>
          <a:prstGeom prst="rect">
            <a:avLst/>
          </a:prstGeom>
        </p:spPr>
        <p:txBody>
          <a:bodyPr vert="horz" lIns="91440" tIns="45720" rIns="91440" bIns="45720" rtlCol="0">
            <a:normAutofit/>
          </a:bodyPr>
          <a:lstStyle/>
          <a:p>
            <a:pPr>
              <a:lnSpc>
                <a:spcPct val="120000"/>
              </a:lnSpc>
              <a:spcAft>
                <a:spcPts val="600"/>
              </a:spcAft>
            </a:pPr>
            <a:r>
              <a:rPr lang="en-US" sz="2400" b="1" dirty="0">
                <a:latin typeface="Calibri" panose="020F0502020204030204" pitchFamily="34" charset="0"/>
                <a:cs typeface="Calibri" panose="020F0502020204030204" pitchFamily="34" charset="0"/>
              </a:rPr>
              <a:t>11</a:t>
            </a:r>
            <a:r>
              <a:rPr lang="en-US" sz="2400" b="1" i="0" dirty="0">
                <a:effectLst/>
                <a:latin typeface="Calibri" panose="020F0502020204030204" pitchFamily="34" charset="0"/>
                <a:cs typeface="Calibri" panose="020F0502020204030204" pitchFamily="34" charset="0"/>
              </a:rPr>
              <a:t>. Distribution of Income levels of loan applicants:</a:t>
            </a:r>
            <a:endParaRPr lang="en-US" sz="2400" dirty="0">
              <a:latin typeface="Calibri" panose="020F0502020204030204" pitchFamily="34" charset="0"/>
              <a:cs typeface="Calibri" panose="020F0502020204030204" pitchFamily="34" charset="0"/>
            </a:endParaRPr>
          </a:p>
        </p:txBody>
      </p:sp>
      <p:pic>
        <p:nvPicPr>
          <p:cNvPr id="29" name="Graphic 11" descr="Bank">
            <a:extLst>
              <a:ext uri="{FF2B5EF4-FFF2-40B4-BE49-F238E27FC236}">
                <a16:creationId xmlns:a16="http://schemas.microsoft.com/office/drawing/2014/main" id="{C1338AD3-6C60-0E5F-B61A-3A2FDD70D49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15300" y="1790698"/>
            <a:ext cx="3276600" cy="3276600"/>
          </a:xfrm>
          <a:prstGeom prst="rect">
            <a:avLst/>
          </a:prstGeom>
        </p:spPr>
      </p:pic>
      <p:cxnSp>
        <p:nvCxnSpPr>
          <p:cNvPr id="30" name="Straight Connector 22">
            <a:extLst>
              <a:ext uri="{FF2B5EF4-FFF2-40B4-BE49-F238E27FC236}">
                <a16:creationId xmlns:a16="http://schemas.microsoft.com/office/drawing/2014/main" id="{AFCF674C-D208-4497-A189-02E8503DA8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69DBEB6-A902-4199-8AD3-499E8BE8644F}"/>
              </a:ext>
            </a:extLst>
          </p:cNvPr>
          <p:cNvSpPr txBox="1"/>
          <p:nvPr/>
        </p:nvSpPr>
        <p:spPr>
          <a:xfrm>
            <a:off x="655337" y="1780693"/>
            <a:ext cx="6376887" cy="646331"/>
          </a:xfrm>
          <a:prstGeom prst="rect">
            <a:avLst/>
          </a:prstGeom>
          <a:noFill/>
        </p:spPr>
        <p:txBody>
          <a:bodyPr wrap="square">
            <a:spAutoFit/>
          </a:bodyPr>
          <a:lstStyle/>
          <a:p>
            <a:pPr algn="just">
              <a:spcAft>
                <a:spcPts val="600"/>
              </a:spcAft>
            </a:pPr>
            <a:r>
              <a:rPr lang="en-US" b="0" i="0" dirty="0">
                <a:solidFill>
                  <a:srgbClr val="24292F"/>
                </a:solidFill>
                <a:effectLst/>
                <a:latin typeface="Calibri" panose="020F0502020204030204" pitchFamily="34" charset="0"/>
                <a:cs typeface="Calibri" panose="020F0502020204030204" pitchFamily="34" charset="0"/>
              </a:rPr>
              <a:t>The income ranges of loan applicants are in the range of $0 to $20000 per month.</a:t>
            </a:r>
            <a:endParaRPr lang="en-US" dirty="0">
              <a:latin typeface="Calibri" panose="020F0502020204030204" pitchFamily="34" charset="0"/>
              <a:cs typeface="Calibri" panose="020F0502020204030204" pitchFamily="34" charset="0"/>
            </a:endParaRPr>
          </a:p>
        </p:txBody>
      </p:sp>
      <p:pic>
        <p:nvPicPr>
          <p:cNvPr id="22" name="Picture 2" descr="image">
            <a:extLst>
              <a:ext uri="{FF2B5EF4-FFF2-40B4-BE49-F238E27FC236}">
                <a16:creationId xmlns:a16="http://schemas.microsoft.com/office/drawing/2014/main" id="{C1A0ABC7-A862-4063-90E9-16FE754907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7767" y="2705663"/>
            <a:ext cx="6676008" cy="3183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46530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40D1DB-F357-440D-883C-35D61B9580FE}"/>
              </a:ext>
            </a:extLst>
          </p:cNvPr>
          <p:cNvSpPr>
            <a:spLocks noGrp="1"/>
          </p:cNvSpPr>
          <p:nvPr>
            <p:ph type="title"/>
          </p:nvPr>
        </p:nvSpPr>
        <p:spPr>
          <a:xfrm>
            <a:off x="695325" y="888999"/>
            <a:ext cx="10798176" cy="1051914"/>
          </a:xfrm>
        </p:spPr>
        <p:txBody>
          <a:bodyPr vert="horz" lIns="91440" tIns="45720" rIns="91440" bIns="45720" rtlCol="0" anchor="t">
            <a:normAutofit/>
          </a:bodyPr>
          <a:lstStyle/>
          <a:p>
            <a:r>
              <a:rPr lang="en-US" kern="1200" cap="all" spc="30" baseline="0">
                <a:solidFill>
                  <a:schemeClr val="tx1"/>
                </a:solidFill>
                <a:latin typeface="+mj-lt"/>
                <a:ea typeface="+mj-ea"/>
                <a:cs typeface="+mj-cs"/>
              </a:rPr>
              <a:t>Presentation Details</a:t>
            </a:r>
          </a:p>
        </p:txBody>
      </p:sp>
      <p:cxnSp>
        <p:nvCxnSpPr>
          <p:cNvPr id="17" name="Straight Connector 16">
            <a:extLst>
              <a:ext uri="{FF2B5EF4-FFF2-40B4-BE49-F238E27FC236}">
                <a16:creationId xmlns:a16="http://schemas.microsoft.com/office/drawing/2014/main" id="{9BB96FAB-CCBF-4D1E-9D0D-B038ACC29BD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7" name="TextBox 4">
            <a:extLst>
              <a:ext uri="{FF2B5EF4-FFF2-40B4-BE49-F238E27FC236}">
                <a16:creationId xmlns:a16="http://schemas.microsoft.com/office/drawing/2014/main" id="{48E9836E-A9FE-4C61-8F87-BA0F30588276}"/>
              </a:ext>
            </a:extLst>
          </p:cNvPr>
          <p:cNvGraphicFramePr/>
          <p:nvPr>
            <p:extLst>
              <p:ext uri="{D42A27DB-BD31-4B8C-83A1-F6EECF244321}">
                <p14:modId xmlns:p14="http://schemas.microsoft.com/office/powerpoint/2010/main" val="443422516"/>
              </p:ext>
            </p:extLst>
          </p:nvPr>
        </p:nvGraphicFramePr>
        <p:xfrm>
          <a:off x="800100" y="2276474"/>
          <a:ext cx="10629900" cy="38576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782823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9" name="Rectangle 1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7F1E95A2-E5F1-4C8A-92DC-CE369D1939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0B69CF0-19EB-4313-8BBC-D1DDFC711512}"/>
              </a:ext>
            </a:extLst>
          </p:cNvPr>
          <p:cNvSpPr txBox="1"/>
          <p:nvPr/>
        </p:nvSpPr>
        <p:spPr>
          <a:xfrm>
            <a:off x="700088" y="1039155"/>
            <a:ext cx="7415212" cy="1290018"/>
          </a:xfrm>
          <a:prstGeom prst="rect">
            <a:avLst/>
          </a:prstGeom>
        </p:spPr>
        <p:txBody>
          <a:bodyPr vert="horz" lIns="91440" tIns="45720" rIns="91440" bIns="45720" rtlCol="0">
            <a:noAutofit/>
          </a:bodyPr>
          <a:lstStyle/>
          <a:p>
            <a:pPr>
              <a:lnSpc>
                <a:spcPct val="120000"/>
              </a:lnSpc>
              <a:spcAft>
                <a:spcPts val="600"/>
              </a:spcAft>
            </a:pPr>
            <a:r>
              <a:rPr lang="en-US" sz="2400" b="1" dirty="0">
                <a:latin typeface="Calibri "/>
              </a:rPr>
              <a:t>12</a:t>
            </a:r>
            <a:r>
              <a:rPr lang="en-US" sz="2400" b="1" i="0" dirty="0">
                <a:effectLst/>
                <a:latin typeface="Calibri "/>
              </a:rPr>
              <a:t>. Analysis on credit score by credit type:</a:t>
            </a:r>
            <a:endParaRPr lang="en-US" sz="2400" b="0" i="0" dirty="0">
              <a:effectLst/>
              <a:latin typeface="Calibri "/>
            </a:endParaRPr>
          </a:p>
          <a:p>
            <a:pPr>
              <a:lnSpc>
                <a:spcPct val="120000"/>
              </a:lnSpc>
              <a:spcAft>
                <a:spcPts val="600"/>
              </a:spcAft>
            </a:pPr>
            <a:br>
              <a:rPr lang="en-US" sz="2400" dirty="0">
                <a:latin typeface="Calibri "/>
              </a:rPr>
            </a:br>
            <a:endParaRPr lang="en-US" sz="2400" dirty="0">
              <a:latin typeface="Calibri "/>
            </a:endParaRPr>
          </a:p>
        </p:txBody>
      </p:sp>
      <p:pic>
        <p:nvPicPr>
          <p:cNvPr id="12" name="Graphic 11" descr="Credit card">
            <a:extLst>
              <a:ext uri="{FF2B5EF4-FFF2-40B4-BE49-F238E27FC236}">
                <a16:creationId xmlns:a16="http://schemas.microsoft.com/office/drawing/2014/main" id="{FBE08723-B2F1-CAF8-AC67-A7B45D87292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599921" y="1430052"/>
            <a:ext cx="3107458" cy="3107458"/>
          </a:xfrm>
          <a:prstGeom prst="rect">
            <a:avLst/>
          </a:prstGeom>
        </p:spPr>
      </p:pic>
      <p:cxnSp>
        <p:nvCxnSpPr>
          <p:cNvPr id="23" name="Straight Connector 22">
            <a:extLst>
              <a:ext uri="{FF2B5EF4-FFF2-40B4-BE49-F238E27FC236}">
                <a16:creationId xmlns:a16="http://schemas.microsoft.com/office/drawing/2014/main" id="{AFCF674C-D208-4497-A189-02E8503DA8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9C2A8FD-669B-40E7-848B-ADC22C76E2C7}"/>
              </a:ext>
            </a:extLst>
          </p:cNvPr>
          <p:cNvSpPr txBox="1"/>
          <p:nvPr/>
        </p:nvSpPr>
        <p:spPr>
          <a:xfrm>
            <a:off x="835087" y="1687843"/>
            <a:ext cx="7369715" cy="646331"/>
          </a:xfrm>
          <a:prstGeom prst="rect">
            <a:avLst/>
          </a:prstGeom>
          <a:noFill/>
        </p:spPr>
        <p:txBody>
          <a:bodyPr wrap="square">
            <a:spAutoFit/>
          </a:bodyPr>
          <a:lstStyle/>
          <a:p>
            <a:pPr algn="just">
              <a:spcAft>
                <a:spcPts val="600"/>
              </a:spcAft>
            </a:pPr>
            <a:r>
              <a:rPr lang="en-US" b="0" i="0" dirty="0">
                <a:solidFill>
                  <a:srgbClr val="24292F"/>
                </a:solidFill>
                <a:effectLst/>
                <a:latin typeface="Calibri" panose="020F0502020204030204" pitchFamily="34" charset="0"/>
                <a:cs typeface="Calibri" panose="020F0502020204030204" pitchFamily="34" charset="0"/>
              </a:rPr>
              <a:t>The credit scores of the credit type CIB,CRIF is higher then followed by credit type EXP.</a:t>
            </a:r>
            <a:endParaRPr lang="en-US" dirty="0">
              <a:latin typeface="Calibri" panose="020F0502020204030204" pitchFamily="34" charset="0"/>
              <a:cs typeface="Calibri" panose="020F0502020204030204" pitchFamily="34" charset="0"/>
            </a:endParaRPr>
          </a:p>
        </p:txBody>
      </p:sp>
      <p:pic>
        <p:nvPicPr>
          <p:cNvPr id="16" name="Picture 4" descr="image">
            <a:extLst>
              <a:ext uri="{FF2B5EF4-FFF2-40B4-BE49-F238E27FC236}">
                <a16:creationId xmlns:a16="http://schemas.microsoft.com/office/drawing/2014/main" id="{E69C49B1-4F89-44B0-8DF3-79CCFD18C13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3657" y="2663305"/>
            <a:ext cx="7451643" cy="30605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2735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DEF92653-5D6D-47E6-8744-0DAF76E049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7B616D9-96D5-474C-AC8D-278C84901655}"/>
              </a:ext>
            </a:extLst>
          </p:cNvPr>
          <p:cNvSpPr txBox="1"/>
          <p:nvPr/>
        </p:nvSpPr>
        <p:spPr>
          <a:xfrm>
            <a:off x="678426" y="889820"/>
            <a:ext cx="9989574" cy="725914"/>
          </a:xfrm>
          <a:prstGeom prst="rect">
            <a:avLst/>
          </a:prstGeom>
        </p:spPr>
        <p:txBody>
          <a:bodyPr vert="horz" lIns="91440" tIns="45720" rIns="91440" bIns="45720" rtlCol="0" anchor="t">
            <a:normAutofit/>
          </a:bodyPr>
          <a:lstStyle/>
          <a:p>
            <a:pPr marL="0" marR="0" lvl="0" indent="0" fontAlgn="base">
              <a:spcBef>
                <a:spcPct val="0"/>
              </a:spcBef>
              <a:spcAft>
                <a:spcPts val="600"/>
              </a:spcAft>
              <a:buClrTx/>
              <a:buSzTx/>
              <a:tabLst/>
            </a:pPr>
            <a:r>
              <a:rPr kumimoji="0" lang="en-US" altLang="en-US" sz="2400" b="1" i="0" u="none" strike="noStrike" cap="all" spc="30" normalizeH="0" dirty="0">
                <a:ln>
                  <a:noFill/>
                </a:ln>
                <a:effectLst/>
                <a:latin typeface="Calibri" panose="020F0502020204030204" pitchFamily="34" charset="0"/>
                <a:ea typeface="+mj-ea"/>
                <a:cs typeface="Calibri" panose="020F0502020204030204" pitchFamily="34" charset="0"/>
              </a:rPr>
              <a:t>13. Comparison of Interest rates by Gender: </a:t>
            </a:r>
          </a:p>
        </p:txBody>
      </p:sp>
      <p:cxnSp>
        <p:nvCxnSpPr>
          <p:cNvPr id="19" name="Straight Connector 18">
            <a:extLst>
              <a:ext uri="{FF2B5EF4-FFF2-40B4-BE49-F238E27FC236}">
                <a16:creationId xmlns:a16="http://schemas.microsoft.com/office/drawing/2014/main" id="{21A926A9-9B62-48DD-A56E-C2E86029C2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1D0CB6C-6FF5-4985-B4B9-2C276BBBFE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965B72C-3707-42E8-9D1B-E434A57DAC12}"/>
              </a:ext>
            </a:extLst>
          </p:cNvPr>
          <p:cNvSpPr txBox="1"/>
          <p:nvPr/>
        </p:nvSpPr>
        <p:spPr>
          <a:xfrm>
            <a:off x="800099" y="1773646"/>
            <a:ext cx="8849927" cy="369332"/>
          </a:xfrm>
          <a:prstGeom prst="rect">
            <a:avLst/>
          </a:prstGeom>
          <a:noFill/>
        </p:spPr>
        <p:txBody>
          <a:bodyPr wrap="square">
            <a:spAutoFit/>
          </a:bodyPr>
          <a:lstStyle/>
          <a:p>
            <a:pPr algn="just"/>
            <a:r>
              <a:rPr lang="en-US" b="0" i="0" dirty="0">
                <a:effectLst/>
                <a:latin typeface="Calibri" panose="020F0502020204030204" pitchFamily="34" charset="0"/>
                <a:cs typeface="Calibri" panose="020F0502020204030204" pitchFamily="34" charset="0"/>
              </a:rPr>
              <a:t>We can determine that the interest rates for loan applications does not vary by gender.</a:t>
            </a:r>
            <a:endParaRPr lang="en-US" dirty="0">
              <a:latin typeface="Calibri" panose="020F0502020204030204" pitchFamily="34" charset="0"/>
              <a:cs typeface="Calibri" panose="020F0502020204030204" pitchFamily="34" charset="0"/>
            </a:endParaRPr>
          </a:p>
        </p:txBody>
      </p:sp>
      <p:pic>
        <p:nvPicPr>
          <p:cNvPr id="18" name="Picture 3">
            <a:extLst>
              <a:ext uri="{FF2B5EF4-FFF2-40B4-BE49-F238E27FC236}">
                <a16:creationId xmlns:a16="http://schemas.microsoft.com/office/drawing/2014/main" id="{B577A1A7-B685-4075-A534-1B9B412839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6427" y="2405270"/>
            <a:ext cx="6689036" cy="34902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2465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1118EFC-8C2A-4070-BBBE-0AF93D21592B}"/>
              </a:ext>
            </a:extLst>
          </p:cNvPr>
          <p:cNvSpPr txBox="1"/>
          <p:nvPr/>
        </p:nvSpPr>
        <p:spPr>
          <a:xfrm>
            <a:off x="693255" y="1117360"/>
            <a:ext cx="6097656"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212121"/>
                </a:solidFill>
                <a:effectLst/>
                <a:latin typeface="Calibri" panose="020F0502020204030204" pitchFamily="34" charset="0"/>
                <a:cs typeface="Calibri" panose="020F0502020204030204" pitchFamily="34" charset="0"/>
              </a:rPr>
              <a:t>14. Comparison of loan amounts by Gender:</a:t>
            </a: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p>
        </p:txBody>
      </p:sp>
      <p:sp>
        <p:nvSpPr>
          <p:cNvPr id="5" name="TextBox 4">
            <a:extLst>
              <a:ext uri="{FF2B5EF4-FFF2-40B4-BE49-F238E27FC236}">
                <a16:creationId xmlns:a16="http://schemas.microsoft.com/office/drawing/2014/main" id="{C10F52B4-58E5-4E0F-84F6-B3E19535FB1F}"/>
              </a:ext>
            </a:extLst>
          </p:cNvPr>
          <p:cNvSpPr txBox="1"/>
          <p:nvPr/>
        </p:nvSpPr>
        <p:spPr>
          <a:xfrm>
            <a:off x="693255" y="1714357"/>
            <a:ext cx="10726806" cy="369332"/>
          </a:xfrm>
          <a:prstGeom prst="rect">
            <a:avLst/>
          </a:prstGeom>
          <a:noFill/>
        </p:spPr>
        <p:txBody>
          <a:bodyPr wrap="square">
            <a:spAutoFit/>
          </a:bodyPr>
          <a:lstStyle/>
          <a:p>
            <a:pPr algn="just"/>
            <a:r>
              <a:rPr lang="en-US" b="0" i="0" dirty="0">
                <a:effectLst/>
                <a:latin typeface="Calibri" panose="020F0502020204030204" pitchFamily="34" charset="0"/>
                <a:cs typeface="Calibri" panose="020F0502020204030204" pitchFamily="34" charset="0"/>
              </a:rPr>
              <a:t>We can understand that the loan amount for joint loan applications are higher then followed by male applicants.</a:t>
            </a:r>
            <a:endParaRPr lang="en-US" dirty="0">
              <a:latin typeface="Calibri" panose="020F0502020204030204" pitchFamily="34" charset="0"/>
              <a:cs typeface="Calibri" panose="020F0502020204030204" pitchFamily="34" charset="0"/>
            </a:endParaRPr>
          </a:p>
        </p:txBody>
      </p:sp>
      <p:pic>
        <p:nvPicPr>
          <p:cNvPr id="6" name="Picture 6">
            <a:extLst>
              <a:ext uri="{FF2B5EF4-FFF2-40B4-BE49-F238E27FC236}">
                <a16:creationId xmlns:a16="http://schemas.microsoft.com/office/drawing/2014/main" id="{C109514C-0060-4760-9AF0-74F531230B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6365" y="2435087"/>
            <a:ext cx="7593496" cy="30314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28000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8EBFB-9620-44FB-B2E6-6531E1A952E3}"/>
              </a:ext>
            </a:extLst>
          </p:cNvPr>
          <p:cNvSpPr txBox="1"/>
          <p:nvPr/>
        </p:nvSpPr>
        <p:spPr>
          <a:xfrm>
            <a:off x="802585" y="1147827"/>
            <a:ext cx="10617476" cy="830997"/>
          </a:xfrm>
          <a:prstGeom prst="rect">
            <a:avLst/>
          </a:prstGeom>
          <a:noFill/>
        </p:spPr>
        <p:txBody>
          <a:bodyPr wrap="square">
            <a:spAutoFit/>
          </a:bodyPr>
          <a:lstStyle/>
          <a:p>
            <a:r>
              <a:rPr lang="en-US" sz="2400" b="1" i="0" dirty="0">
                <a:solidFill>
                  <a:srgbClr val="24292F"/>
                </a:solidFill>
                <a:effectLst/>
                <a:latin typeface="Calibri" panose="020F0502020204030204" pitchFamily="34" charset="0"/>
                <a:cs typeface="Calibri" panose="020F0502020204030204" pitchFamily="34" charset="0"/>
              </a:rPr>
              <a:t>15. Analysis on loan amount by the gender of applicants type and nature of loan availability:</a:t>
            </a:r>
            <a:endParaRPr lang="en-US" sz="2400" dirty="0">
              <a:latin typeface="Calibri" panose="020F0502020204030204" pitchFamily="34" charset="0"/>
              <a:cs typeface="Calibri" panose="020F0502020204030204" pitchFamily="34" charset="0"/>
            </a:endParaRPr>
          </a:p>
        </p:txBody>
      </p:sp>
      <p:pic>
        <p:nvPicPr>
          <p:cNvPr id="3074" name="Picture 2" descr="image">
            <a:extLst>
              <a:ext uri="{FF2B5EF4-FFF2-40B4-BE49-F238E27FC236}">
                <a16:creationId xmlns:a16="http://schemas.microsoft.com/office/drawing/2014/main" id="{1E770FAE-E5E1-4695-BE49-9666E1CA80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7713" y="2077050"/>
            <a:ext cx="8418444" cy="247484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451EFC9-ABB2-4B9D-8D2F-D19597483DB5}"/>
              </a:ext>
            </a:extLst>
          </p:cNvPr>
          <p:cNvSpPr txBox="1"/>
          <p:nvPr/>
        </p:nvSpPr>
        <p:spPr>
          <a:xfrm>
            <a:off x="802584" y="4786843"/>
            <a:ext cx="10508145" cy="646331"/>
          </a:xfrm>
          <a:prstGeom prst="rect">
            <a:avLst/>
          </a:prstGeom>
          <a:noFill/>
        </p:spPr>
        <p:txBody>
          <a:bodyPr wrap="square">
            <a:spAutoFit/>
          </a:bodyPr>
          <a:lstStyle/>
          <a:p>
            <a:pPr algn="just"/>
            <a:r>
              <a:rPr lang="en-US" b="0" i="0" dirty="0">
                <a:solidFill>
                  <a:srgbClr val="24292F"/>
                </a:solidFill>
                <a:effectLst/>
                <a:latin typeface="Calibri" panose="020F0502020204030204" pitchFamily="34" charset="0"/>
                <a:cs typeface="Calibri" panose="020F0502020204030204" pitchFamily="34" charset="0"/>
              </a:rPr>
              <a:t>We can infer that most of the loan applicants are for commercial purposes in any genders. We can also infer that there are male applicants for business purposes than females.</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68292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4" name="Straight Connector 23">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8" name="Rectangle 27">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CA269B-9637-439B-A4DE-33E46F614C6D}"/>
              </a:ext>
            </a:extLst>
          </p:cNvPr>
          <p:cNvSpPr>
            <a:spLocks noGrp="1"/>
          </p:cNvSpPr>
          <p:nvPr>
            <p:ph type="title"/>
          </p:nvPr>
        </p:nvSpPr>
        <p:spPr>
          <a:xfrm>
            <a:off x="700088" y="909638"/>
            <a:ext cx="6852004" cy="881060"/>
          </a:xfrm>
        </p:spPr>
        <p:txBody>
          <a:bodyPr vert="horz" lIns="91440" tIns="45720" rIns="91440" bIns="45720" rtlCol="0" anchor="t">
            <a:noAutofit/>
          </a:bodyPr>
          <a:lstStyle/>
          <a:p>
            <a:r>
              <a:rPr lang="en-US" sz="2800" b="1" kern="1200" cap="all" spc="30" baseline="0">
                <a:solidFill>
                  <a:schemeClr val="tx1"/>
                </a:solidFill>
                <a:latin typeface="Calibri "/>
              </a:rPr>
              <a:t>Feature ENGINEERING</a:t>
            </a:r>
            <a:br>
              <a:rPr lang="en-US" sz="2800" b="1" kern="1200" cap="all" spc="30" baseline="0">
                <a:solidFill>
                  <a:schemeClr val="tx1"/>
                </a:solidFill>
                <a:latin typeface="Calibri "/>
              </a:rPr>
            </a:br>
            <a:endParaRPr lang="en-US" sz="2800" b="1" kern="1200" cap="all" spc="30" baseline="0" dirty="0">
              <a:solidFill>
                <a:schemeClr val="tx1"/>
              </a:solidFill>
              <a:latin typeface="Calibri "/>
            </a:endParaRPr>
          </a:p>
        </p:txBody>
      </p:sp>
      <p:cxnSp>
        <p:nvCxnSpPr>
          <p:cNvPr id="30" name="Straight Connector 29">
            <a:extLst>
              <a:ext uri="{FF2B5EF4-FFF2-40B4-BE49-F238E27FC236}">
                <a16:creationId xmlns:a16="http://schemas.microsoft.com/office/drawing/2014/main" id="{7F1E95A2-E5F1-4C8A-92DC-CE369D1939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4CA3F59A-3B95-425F-AE95-060404751A40}"/>
              </a:ext>
            </a:extLst>
          </p:cNvPr>
          <p:cNvSpPr txBox="1"/>
          <p:nvPr/>
        </p:nvSpPr>
        <p:spPr>
          <a:xfrm>
            <a:off x="700088" y="1447801"/>
            <a:ext cx="6804626" cy="3619043"/>
          </a:xfrm>
          <a:prstGeom prst="rect">
            <a:avLst/>
          </a:prstGeom>
        </p:spPr>
        <p:txBody>
          <a:bodyPr vert="horz" lIns="91440" tIns="45720" rIns="91440" bIns="45720" rtlCol="0">
            <a:noAutofit/>
          </a:bodyPr>
          <a:lstStyle/>
          <a:p>
            <a:pPr marR="0" lvl="0" algn="just" fontAlgn="auto">
              <a:lnSpc>
                <a:spcPct val="110000"/>
              </a:lnSpc>
              <a:spcBef>
                <a:spcPts val="0"/>
              </a:spcBef>
              <a:spcAft>
                <a:spcPts val="600"/>
              </a:spcAft>
              <a:buClrTx/>
              <a:buSzTx/>
              <a:tabLst/>
              <a:defRPr/>
            </a:pPr>
            <a:r>
              <a:rPr lang="en-US" sz="1600" b="1" dirty="0">
                <a:effectLst/>
                <a:latin typeface="Calibri "/>
              </a:rPr>
              <a:t>1. Chi Square test-</a:t>
            </a:r>
          </a:p>
          <a:p>
            <a:pPr indent="-228600" algn="just" fontAlgn="base">
              <a:lnSpc>
                <a:spcPct val="110000"/>
              </a:lnSpc>
              <a:spcAft>
                <a:spcPts val="600"/>
              </a:spcAft>
              <a:buFont typeface="Arial" panose="020B0604020202020204" pitchFamily="34" charset="0"/>
              <a:buChar char="•"/>
            </a:pPr>
            <a:r>
              <a:rPr lang="en-US" sz="1600" b="0" i="0" dirty="0">
                <a:effectLst/>
                <a:latin typeface="Calibri "/>
              </a:rPr>
              <a:t>The Chi-Square test is best defined as a statistical hypothesis test. This test is used either for comparing a group having a value or in comparing multiple groups with categorical data. The advantages of this test are the robustness with respect to the given data. </a:t>
            </a:r>
          </a:p>
          <a:p>
            <a:pPr indent="-228600" algn="just" fontAlgn="base">
              <a:lnSpc>
                <a:spcPct val="110000"/>
              </a:lnSpc>
              <a:spcAft>
                <a:spcPts val="600"/>
              </a:spcAft>
              <a:buFont typeface="Arial" panose="020B0604020202020204" pitchFamily="34" charset="0"/>
              <a:buChar char="•"/>
            </a:pPr>
            <a:r>
              <a:rPr lang="en-US" sz="1600" b="0" i="0" dirty="0">
                <a:effectLst/>
                <a:latin typeface="Calibri "/>
              </a:rPr>
              <a:t>It can only be used when two categorical variables are there and related to some population. The Chi-square test is a goodness fit statistic because it measures how well the observation data fits the distributed data.</a:t>
            </a:r>
          </a:p>
          <a:p>
            <a:pPr marR="0" lvl="0" algn="just" fontAlgn="auto">
              <a:lnSpc>
                <a:spcPct val="110000"/>
              </a:lnSpc>
              <a:spcBef>
                <a:spcPts val="0"/>
              </a:spcBef>
              <a:spcAft>
                <a:spcPts val="600"/>
              </a:spcAft>
              <a:buClrTx/>
              <a:buSzTx/>
              <a:tabLst/>
              <a:defRPr/>
            </a:pPr>
            <a:r>
              <a:rPr lang="en-US" sz="1600" dirty="0">
                <a:effectLst/>
                <a:latin typeface="Calibri "/>
              </a:rPr>
              <a:t> </a:t>
            </a:r>
          </a:p>
          <a:p>
            <a:pPr algn="just">
              <a:lnSpc>
                <a:spcPct val="110000"/>
              </a:lnSpc>
              <a:spcAft>
                <a:spcPts val="600"/>
              </a:spcAft>
            </a:pPr>
            <a:r>
              <a:rPr lang="en-US" sz="1600" b="1" dirty="0">
                <a:latin typeface="Calibri "/>
              </a:rPr>
              <a:t>2. Z-score: </a:t>
            </a:r>
          </a:p>
          <a:p>
            <a:pPr indent="-228600" algn="just">
              <a:lnSpc>
                <a:spcPct val="110000"/>
              </a:lnSpc>
              <a:spcAft>
                <a:spcPts val="600"/>
              </a:spcAft>
              <a:buFont typeface="Arial" panose="020B0604020202020204" pitchFamily="34" charset="0"/>
              <a:buChar char="•"/>
            </a:pPr>
            <a:r>
              <a:rPr lang="en-US" sz="1600" dirty="0">
                <a:latin typeface="Calibri "/>
              </a:rPr>
              <a:t>A Z-score is a hypothesis test. The samples are normally distributed while the test is being performed. It's only utilized when the standard deviation is known, and the sample size is always large.</a:t>
            </a:r>
          </a:p>
          <a:p>
            <a:pPr indent="-228600" algn="just">
              <a:lnSpc>
                <a:spcPct val="110000"/>
              </a:lnSpc>
              <a:spcAft>
                <a:spcPts val="600"/>
              </a:spcAft>
              <a:buFont typeface="Arial" panose="020B0604020202020204" pitchFamily="34" charset="0"/>
              <a:buChar char="•"/>
            </a:pPr>
            <a:r>
              <a:rPr lang="en-US" sz="1600" dirty="0">
                <a:latin typeface="Calibri "/>
              </a:rPr>
              <a:t>In other words, it verifies the sample's hypotheses about the same population.</a:t>
            </a:r>
          </a:p>
          <a:p>
            <a:pPr indent="-228600" algn="just">
              <a:lnSpc>
                <a:spcPct val="110000"/>
              </a:lnSpc>
              <a:spcAft>
                <a:spcPts val="600"/>
              </a:spcAft>
              <a:buFont typeface="Arial" panose="020B0604020202020204" pitchFamily="34" charset="0"/>
              <a:buChar char="•"/>
            </a:pPr>
            <a:endParaRPr lang="en-US" sz="1600" dirty="0"/>
          </a:p>
        </p:txBody>
      </p:sp>
      <p:pic>
        <p:nvPicPr>
          <p:cNvPr id="21" name="Graphic 20" descr="Dice">
            <a:extLst>
              <a:ext uri="{FF2B5EF4-FFF2-40B4-BE49-F238E27FC236}">
                <a16:creationId xmlns:a16="http://schemas.microsoft.com/office/drawing/2014/main" id="{1343BDFA-AEF8-C18D-6366-97DC9A9392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115300" y="1790698"/>
            <a:ext cx="3276600" cy="3276600"/>
          </a:xfrm>
          <a:prstGeom prst="rect">
            <a:avLst/>
          </a:prstGeom>
        </p:spPr>
      </p:pic>
      <p:cxnSp>
        <p:nvCxnSpPr>
          <p:cNvPr id="32" name="Straight Connector 31">
            <a:extLst>
              <a:ext uri="{FF2B5EF4-FFF2-40B4-BE49-F238E27FC236}">
                <a16:creationId xmlns:a16="http://schemas.microsoft.com/office/drawing/2014/main" id="{AFCF674C-D208-4497-A189-02E8503DA8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39766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30" name="Straight Connector 136">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1" name="Straight Connector 138">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032" name="Rectangle 140">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3CB830-64BD-4649-818F-1E908175245B}"/>
              </a:ext>
            </a:extLst>
          </p:cNvPr>
          <p:cNvSpPr>
            <a:spLocks noGrp="1"/>
          </p:cNvSpPr>
          <p:nvPr>
            <p:ph type="title"/>
          </p:nvPr>
        </p:nvSpPr>
        <p:spPr>
          <a:xfrm>
            <a:off x="695325" y="914557"/>
            <a:ext cx="10872665" cy="705780"/>
          </a:xfrm>
        </p:spPr>
        <p:txBody>
          <a:bodyPr vert="horz" lIns="91440" tIns="45720" rIns="91440" bIns="45720" rtlCol="0" anchor="t">
            <a:normAutofit/>
          </a:bodyPr>
          <a:lstStyle/>
          <a:p>
            <a:r>
              <a:rPr lang="en-US" sz="2400" b="1" i="0" dirty="0">
                <a:effectLst/>
                <a:latin typeface="Calibri "/>
              </a:rPr>
              <a:t>correlation matrix</a:t>
            </a:r>
            <a:endParaRPr lang="en-US" sz="2400" b="1" dirty="0">
              <a:latin typeface="Calibri "/>
            </a:endParaRPr>
          </a:p>
        </p:txBody>
      </p:sp>
      <p:cxnSp>
        <p:nvCxnSpPr>
          <p:cNvPr id="1033" name="Straight Connector 14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1028" name="Picture 4">
            <a:extLst>
              <a:ext uri="{FF2B5EF4-FFF2-40B4-BE49-F238E27FC236}">
                <a16:creationId xmlns:a16="http://schemas.microsoft.com/office/drawing/2014/main" id="{4203B02F-A4F0-40F5-B611-8471F05439C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095130" y="2086254"/>
            <a:ext cx="8273988" cy="44400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153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0" name="Straight Connector 31">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33">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2" name="Rectangle 35">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F81658-5947-451E-9ACB-2BE7B6791E1D}"/>
              </a:ext>
            </a:extLst>
          </p:cNvPr>
          <p:cNvSpPr>
            <a:spLocks noGrp="1"/>
          </p:cNvSpPr>
          <p:nvPr>
            <p:ph type="title"/>
          </p:nvPr>
        </p:nvSpPr>
        <p:spPr>
          <a:xfrm>
            <a:off x="695324" y="2501571"/>
            <a:ext cx="3057032" cy="3453874"/>
          </a:xfrm>
        </p:spPr>
        <p:txBody>
          <a:bodyPr vert="horz" lIns="91440" tIns="45720" rIns="91440" bIns="45720" rtlCol="0" anchor="b">
            <a:normAutofit/>
          </a:bodyPr>
          <a:lstStyle/>
          <a:p>
            <a:r>
              <a:rPr lang="en-US" b="1"/>
              <a:t>Machine learning models</a:t>
            </a:r>
          </a:p>
        </p:txBody>
      </p:sp>
      <p:cxnSp>
        <p:nvCxnSpPr>
          <p:cNvPr id="43" name="Straight Connector 37">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3716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Video 3" descr="A model of a space ship&#10;&#10;Description automatically generated with low confidence">
            <a:extLst>
              <a:ext uri="{FF2B5EF4-FFF2-40B4-BE49-F238E27FC236}">
                <a16:creationId xmlns:a16="http://schemas.microsoft.com/office/drawing/2014/main" id="{BDC0A6B2-2F5C-D03E-AF7B-4937B335704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4254566" y="1425102"/>
            <a:ext cx="7137334" cy="4003348"/>
          </a:xfrm>
          <a:prstGeom prst="rect">
            <a:avLst/>
          </a:prstGeom>
        </p:spPr>
      </p:pic>
    </p:spTree>
    <p:extLst>
      <p:ext uri="{BB962C8B-B14F-4D97-AF65-F5344CB8AC3E}">
        <p14:creationId xmlns:p14="http://schemas.microsoft.com/office/powerpoint/2010/main" val="490125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58019D-1366-463E-9AB1-9D527F1F93B9}"/>
              </a:ext>
            </a:extLst>
          </p:cNvPr>
          <p:cNvSpPr>
            <a:spLocks noGrp="1"/>
          </p:cNvSpPr>
          <p:nvPr>
            <p:ph type="title"/>
          </p:nvPr>
        </p:nvSpPr>
        <p:spPr>
          <a:xfrm>
            <a:off x="214694" y="1447801"/>
            <a:ext cx="2655506" cy="3650677"/>
          </a:xfrm>
        </p:spPr>
        <p:txBody>
          <a:bodyPr vert="horz" lIns="91440" tIns="45720" rIns="91440" bIns="45720" rtlCol="0" anchor="t">
            <a:normAutofit/>
          </a:bodyPr>
          <a:lstStyle/>
          <a:p>
            <a:r>
              <a:rPr lang="en-US" sz="2800" b="1" kern="1200" cap="all" spc="30" baseline="0" dirty="0">
                <a:solidFill>
                  <a:schemeClr val="tx1"/>
                </a:solidFill>
                <a:latin typeface="Calibri" panose="020F0502020204030204" pitchFamily="34" charset="0"/>
                <a:cs typeface="Calibri" panose="020F0502020204030204" pitchFamily="34" charset="0"/>
              </a:rPr>
              <a:t>Evaluation metric: </a:t>
            </a:r>
            <a:br>
              <a:rPr lang="en-US" sz="2800" b="1" kern="1200" cap="all" spc="30" baseline="0" dirty="0">
                <a:solidFill>
                  <a:schemeClr val="tx1"/>
                </a:solidFill>
                <a:latin typeface="Calibri" panose="020F0502020204030204" pitchFamily="34" charset="0"/>
                <a:cs typeface="Calibri" panose="020F0502020204030204" pitchFamily="34" charset="0"/>
              </a:rPr>
            </a:br>
            <a:r>
              <a:rPr lang="en-US" sz="2800" b="1" kern="1200" cap="all" spc="30" baseline="0" dirty="0">
                <a:solidFill>
                  <a:schemeClr val="tx1"/>
                </a:solidFill>
                <a:latin typeface="Calibri" panose="020F0502020204030204" pitchFamily="34" charset="0"/>
                <a:cs typeface="Calibri" panose="020F0502020204030204" pitchFamily="34" charset="0"/>
              </a:rPr>
              <a:t>ROC _AUC Score</a:t>
            </a:r>
          </a:p>
        </p:txBody>
      </p:sp>
      <p:cxnSp>
        <p:nvCxnSpPr>
          <p:cNvPr id="16" name="Straight Connector 15">
            <a:extLst>
              <a:ext uri="{FF2B5EF4-FFF2-40B4-BE49-F238E27FC236}">
                <a16:creationId xmlns:a16="http://schemas.microsoft.com/office/drawing/2014/main" id="{E423DFCF-3B37-4389-873D-3308EBD44D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3228265" y="723900"/>
            <a:ext cx="0" cy="54102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6" name="TextBox 3">
            <a:extLst>
              <a:ext uri="{FF2B5EF4-FFF2-40B4-BE49-F238E27FC236}">
                <a16:creationId xmlns:a16="http://schemas.microsoft.com/office/drawing/2014/main" id="{89918272-093E-AB92-2383-2A07616FE589}"/>
              </a:ext>
            </a:extLst>
          </p:cNvPr>
          <p:cNvGraphicFramePr/>
          <p:nvPr>
            <p:extLst>
              <p:ext uri="{D42A27DB-BD31-4B8C-83A1-F6EECF244321}">
                <p14:modId xmlns:p14="http://schemas.microsoft.com/office/powerpoint/2010/main" val="2396258646"/>
              </p:ext>
            </p:extLst>
          </p:nvPr>
        </p:nvGraphicFramePr>
        <p:xfrm>
          <a:off x="3987800" y="723900"/>
          <a:ext cx="7442201" cy="54002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254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5" name="Straight Connector 134">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9" name="Rectangle 13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C9728B-4565-4D6C-90AF-63DC20DB0BAB}"/>
              </a:ext>
            </a:extLst>
          </p:cNvPr>
          <p:cNvSpPr>
            <a:spLocks noGrp="1"/>
          </p:cNvSpPr>
          <p:nvPr>
            <p:ph type="title"/>
          </p:nvPr>
        </p:nvSpPr>
        <p:spPr>
          <a:xfrm>
            <a:off x="800100" y="963986"/>
            <a:ext cx="4887382" cy="967630"/>
          </a:xfrm>
        </p:spPr>
        <p:txBody>
          <a:bodyPr vert="horz" lIns="91440" tIns="45720" rIns="91440" bIns="45720" rtlCol="0" anchor="t">
            <a:normAutofit/>
          </a:bodyPr>
          <a:lstStyle/>
          <a:p>
            <a:r>
              <a:rPr lang="en-US" sz="2800" b="1" dirty="0">
                <a:latin typeface="Calibri "/>
              </a:rPr>
              <a:t>Logistic regression:</a:t>
            </a:r>
          </a:p>
        </p:txBody>
      </p:sp>
      <p:cxnSp>
        <p:nvCxnSpPr>
          <p:cNvPr id="141" name="Straight Connector 14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2050" name="Picture 2" descr="Chart, line chart&#10;&#10;Description automatically generated">
            <a:extLst>
              <a:ext uri="{FF2B5EF4-FFF2-40B4-BE49-F238E27FC236}">
                <a16:creationId xmlns:a16="http://schemas.microsoft.com/office/drawing/2014/main" id="{1D664A3A-04AE-4BE6-BCCF-9525BEFFD24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51867" y="1931616"/>
            <a:ext cx="5295900" cy="3594626"/>
          </a:xfrm>
          <a:prstGeom prst="rect">
            <a:avLst/>
          </a:prstGeom>
          <a:noFill/>
          <a:extLst>
            <a:ext uri="{909E8E84-426E-40DD-AFC4-6F175D3DCCD1}">
              <a14:hiddenFill xmlns:a14="http://schemas.microsoft.com/office/drawing/2010/main">
                <a:solidFill>
                  <a:srgbClr val="FFFFFF"/>
                </a:solidFill>
              </a14:hiddenFill>
            </a:ext>
          </a:extLst>
        </p:spPr>
      </p:pic>
      <p:cxnSp>
        <p:nvCxnSpPr>
          <p:cNvPr id="143" name="Straight Connector 142">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885"/>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9073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5" name="Straight Connector 134">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9" name="Rectangle 13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59F50B-98FE-4E34-8BBD-05EE73DF0899}"/>
              </a:ext>
            </a:extLst>
          </p:cNvPr>
          <p:cNvSpPr>
            <a:spLocks noGrp="1"/>
          </p:cNvSpPr>
          <p:nvPr>
            <p:ph type="title"/>
          </p:nvPr>
        </p:nvSpPr>
        <p:spPr>
          <a:xfrm>
            <a:off x="704684" y="715218"/>
            <a:ext cx="9830794" cy="1072246"/>
          </a:xfrm>
        </p:spPr>
        <p:txBody>
          <a:bodyPr vert="horz" lIns="91440" tIns="45720" rIns="91440" bIns="45720" rtlCol="0" anchor="b">
            <a:normAutofit fontScale="90000"/>
          </a:bodyPr>
          <a:lstStyle/>
          <a:p>
            <a:pPr>
              <a:lnSpc>
                <a:spcPct val="90000"/>
              </a:lnSpc>
            </a:pPr>
            <a:r>
              <a:rPr lang="en-US" sz="2800" b="1" i="0" dirty="0">
                <a:effectLst/>
                <a:latin typeface="Calibri "/>
              </a:rPr>
              <a:t>Logistic Regression using Grid Search Cross Validation &amp; </a:t>
            </a:r>
            <a:br>
              <a:rPr lang="en-US" sz="2800" b="1" i="0" dirty="0">
                <a:effectLst/>
                <a:latin typeface="Calibri "/>
              </a:rPr>
            </a:br>
            <a:r>
              <a:rPr lang="en-US" sz="2800" b="1" i="0" dirty="0">
                <a:effectLst/>
                <a:latin typeface="Calibri "/>
              </a:rPr>
              <a:t>Liblinear solver: </a:t>
            </a:r>
            <a:endParaRPr lang="en-US" sz="2800" b="1" dirty="0">
              <a:latin typeface="Calibri "/>
            </a:endParaRPr>
          </a:p>
        </p:txBody>
      </p:sp>
      <p:cxnSp>
        <p:nvCxnSpPr>
          <p:cNvPr id="141" name="Straight Connector 14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5715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A8E634B8-311A-4810-A5DB-7043D02804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5715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3074" name="Picture 2" descr="Chart, line chart&#10;&#10;Description automatically generated">
            <a:extLst>
              <a:ext uri="{FF2B5EF4-FFF2-40B4-BE49-F238E27FC236}">
                <a16:creationId xmlns:a16="http://schemas.microsoft.com/office/drawing/2014/main" id="{26C7193B-6B23-417A-9F7E-F49AF60D7C7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369489" y="1886196"/>
            <a:ext cx="6877878" cy="39211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6490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28" name="Straight Connector 191">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9" name="Straight Connector 19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030" name="Rectangle 19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6222235-331E-4412-84E2-B8CC5FA56ACD}"/>
              </a:ext>
            </a:extLst>
          </p:cNvPr>
          <p:cNvSpPr>
            <a:spLocks noGrp="1"/>
          </p:cNvSpPr>
          <p:nvPr>
            <p:ph type="title"/>
          </p:nvPr>
        </p:nvSpPr>
        <p:spPr>
          <a:xfrm>
            <a:off x="700087" y="766764"/>
            <a:ext cx="6852004" cy="1362073"/>
          </a:xfrm>
        </p:spPr>
        <p:txBody>
          <a:bodyPr vert="horz" lIns="91440" tIns="45720" rIns="91440" bIns="45720" rtlCol="0" anchor="t">
            <a:normAutofit/>
          </a:bodyPr>
          <a:lstStyle/>
          <a:p>
            <a:r>
              <a:rPr lang="en-US" kern="1200" cap="all" spc="30" baseline="0">
                <a:solidFill>
                  <a:schemeClr val="tx1"/>
                </a:solidFill>
                <a:latin typeface="+mj-lt"/>
                <a:ea typeface="+mj-ea"/>
                <a:cs typeface="+mj-cs"/>
              </a:rPr>
              <a:t>Introduction</a:t>
            </a:r>
            <a:br>
              <a:rPr lang="en-US" kern="1200" cap="all" spc="30" baseline="0">
                <a:solidFill>
                  <a:schemeClr val="tx1"/>
                </a:solidFill>
                <a:latin typeface="+mj-lt"/>
                <a:ea typeface="+mj-ea"/>
                <a:cs typeface="+mj-cs"/>
              </a:rPr>
            </a:br>
            <a:endParaRPr lang="en-US" kern="1200" cap="all" spc="30" baseline="0">
              <a:solidFill>
                <a:schemeClr val="tx1"/>
              </a:solidFill>
              <a:latin typeface="+mj-lt"/>
              <a:ea typeface="+mj-ea"/>
              <a:cs typeface="+mj-cs"/>
            </a:endParaRPr>
          </a:p>
        </p:txBody>
      </p:sp>
      <p:cxnSp>
        <p:nvCxnSpPr>
          <p:cNvPr id="1031" name="Straight Connector 194">
            <a:extLst>
              <a:ext uri="{FF2B5EF4-FFF2-40B4-BE49-F238E27FC236}">
                <a16:creationId xmlns:a16="http://schemas.microsoft.com/office/drawing/2014/main" id="{7F1E95A2-E5F1-4C8A-92DC-CE369D1939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7A2985D9-3043-4866-80E4-A7E7E027A13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115300" y="2072397"/>
            <a:ext cx="3276600" cy="2713202"/>
          </a:xfrm>
          <a:prstGeom prst="rect">
            <a:avLst/>
          </a:prstGeom>
          <a:noFill/>
          <a:extLst>
            <a:ext uri="{909E8E84-426E-40DD-AFC4-6F175D3DCCD1}">
              <a14:hiddenFill xmlns:a14="http://schemas.microsoft.com/office/drawing/2010/main">
                <a:solidFill>
                  <a:srgbClr val="FFFFFF"/>
                </a:solidFill>
              </a14:hiddenFill>
            </a:ext>
          </a:extLst>
        </p:spPr>
      </p:pic>
      <p:cxnSp>
        <p:nvCxnSpPr>
          <p:cNvPr id="196" name="Straight Connector 195">
            <a:extLst>
              <a:ext uri="{FF2B5EF4-FFF2-40B4-BE49-F238E27FC236}">
                <a16:creationId xmlns:a16="http://schemas.microsoft.com/office/drawing/2014/main" id="{AFCF674C-D208-4497-A189-02E8503DA8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035" name="TextBox 24">
            <a:extLst>
              <a:ext uri="{FF2B5EF4-FFF2-40B4-BE49-F238E27FC236}">
                <a16:creationId xmlns:a16="http://schemas.microsoft.com/office/drawing/2014/main" id="{8846D73F-E35C-4D21-9144-1475C902780C}"/>
              </a:ext>
            </a:extLst>
          </p:cNvPr>
          <p:cNvGraphicFramePr/>
          <p:nvPr>
            <p:extLst>
              <p:ext uri="{D42A27DB-BD31-4B8C-83A1-F6EECF244321}">
                <p14:modId xmlns:p14="http://schemas.microsoft.com/office/powerpoint/2010/main" val="1615235219"/>
              </p:ext>
            </p:extLst>
          </p:nvPr>
        </p:nvGraphicFramePr>
        <p:xfrm>
          <a:off x="803675" y="1784412"/>
          <a:ext cx="7448503" cy="36797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322452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75" name="Rectangle 74">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394E642A-54F9-4C9B-9E31-5EF1F98A6F4C}"/>
              </a:ext>
            </a:extLst>
          </p:cNvPr>
          <p:cNvSpPr>
            <a:spLocks noGrp="1"/>
          </p:cNvSpPr>
          <p:nvPr>
            <p:ph type="title"/>
          </p:nvPr>
        </p:nvSpPr>
        <p:spPr>
          <a:xfrm>
            <a:off x="800099" y="734204"/>
            <a:ext cx="10591800" cy="1054840"/>
          </a:xfrm>
        </p:spPr>
        <p:txBody>
          <a:bodyPr vert="horz" lIns="91440" tIns="45720" rIns="91440" bIns="45720" rtlCol="0" anchor="b">
            <a:noAutofit/>
          </a:bodyPr>
          <a:lstStyle/>
          <a:p>
            <a:pPr>
              <a:lnSpc>
                <a:spcPct val="90000"/>
              </a:lnSpc>
            </a:pPr>
            <a:r>
              <a:rPr lang="en-US" sz="2800" b="1" i="0" dirty="0">
                <a:effectLst/>
                <a:latin typeface="Calibri "/>
              </a:rPr>
              <a:t>Logistic Regression using Grid Search Cross Validation &amp; </a:t>
            </a:r>
            <a:br>
              <a:rPr lang="en-US" sz="2800" b="1" i="0" dirty="0">
                <a:effectLst/>
                <a:latin typeface="Calibri "/>
              </a:rPr>
            </a:br>
            <a:r>
              <a:rPr lang="en-US" sz="2800" b="1" i="0" dirty="0">
                <a:effectLst/>
                <a:latin typeface="Calibri "/>
              </a:rPr>
              <a:t>SAGA SOLVER:</a:t>
            </a:r>
            <a:endParaRPr lang="en-US" sz="2800" b="1" dirty="0">
              <a:latin typeface="Calibri "/>
            </a:endParaRPr>
          </a:p>
        </p:txBody>
      </p:sp>
      <p:cxnSp>
        <p:nvCxnSpPr>
          <p:cNvPr id="77" name="Straight Connector 76">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5715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8E634B8-311A-4810-A5DB-7043D02804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5715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4098" name="Picture 2">
            <a:extLst>
              <a:ext uri="{FF2B5EF4-FFF2-40B4-BE49-F238E27FC236}">
                <a16:creationId xmlns:a16="http://schemas.microsoft.com/office/drawing/2014/main" id="{FC37D92C-BA33-40A0-9EBE-7423B0B7128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103991" y="2017041"/>
            <a:ext cx="4876800" cy="36352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19593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5" name="Straight Connector 134">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9" name="Rectangle 13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97B32E-020A-4055-96B0-CDF40A413F95}"/>
              </a:ext>
            </a:extLst>
          </p:cNvPr>
          <p:cNvSpPr>
            <a:spLocks noGrp="1"/>
          </p:cNvSpPr>
          <p:nvPr>
            <p:ph type="title"/>
          </p:nvPr>
        </p:nvSpPr>
        <p:spPr>
          <a:xfrm>
            <a:off x="800100" y="961104"/>
            <a:ext cx="4887382" cy="973393"/>
          </a:xfrm>
        </p:spPr>
        <p:txBody>
          <a:bodyPr vert="horz" lIns="91440" tIns="45720" rIns="91440" bIns="45720" rtlCol="0" anchor="t">
            <a:normAutofit/>
          </a:bodyPr>
          <a:lstStyle/>
          <a:p>
            <a:r>
              <a:rPr lang="en-US" sz="2800" b="1" dirty="0">
                <a:latin typeface="Calibri "/>
              </a:rPr>
              <a:t>Decision Tree:</a:t>
            </a:r>
          </a:p>
        </p:txBody>
      </p:sp>
      <p:cxnSp>
        <p:nvCxnSpPr>
          <p:cNvPr id="141" name="Straight Connector 14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6146" name="Picture 2">
            <a:extLst>
              <a:ext uri="{FF2B5EF4-FFF2-40B4-BE49-F238E27FC236}">
                <a16:creationId xmlns:a16="http://schemas.microsoft.com/office/drawing/2014/main" id="{1AE1EC77-7B5B-4527-86B0-BA40A1DDECF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955235" y="1719151"/>
            <a:ext cx="5295900" cy="3594626"/>
          </a:xfrm>
          <a:prstGeom prst="rect">
            <a:avLst/>
          </a:prstGeom>
          <a:noFill/>
          <a:extLst>
            <a:ext uri="{909E8E84-426E-40DD-AFC4-6F175D3DCCD1}">
              <a14:hiddenFill xmlns:a14="http://schemas.microsoft.com/office/drawing/2010/main">
                <a:solidFill>
                  <a:srgbClr val="FFFFFF"/>
                </a:solidFill>
              </a14:hiddenFill>
            </a:ext>
          </a:extLst>
        </p:spPr>
      </p:pic>
      <p:cxnSp>
        <p:nvCxnSpPr>
          <p:cNvPr id="143" name="Straight Connector 142">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885"/>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0133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6" name="Straight Connector 75">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80" name="Rectangle 79">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97B32E-020A-4055-96B0-CDF40A413F95}"/>
              </a:ext>
            </a:extLst>
          </p:cNvPr>
          <p:cNvSpPr>
            <a:spLocks noGrp="1"/>
          </p:cNvSpPr>
          <p:nvPr>
            <p:ph type="title"/>
          </p:nvPr>
        </p:nvSpPr>
        <p:spPr>
          <a:xfrm>
            <a:off x="669852" y="870596"/>
            <a:ext cx="10722048" cy="1228546"/>
          </a:xfrm>
        </p:spPr>
        <p:txBody>
          <a:bodyPr vert="horz" lIns="91440" tIns="45720" rIns="91440" bIns="45720" rtlCol="0" anchor="t">
            <a:normAutofit/>
          </a:bodyPr>
          <a:lstStyle/>
          <a:p>
            <a:r>
              <a:rPr lang="en-US" sz="2800" b="1" dirty="0">
                <a:latin typeface="Calibri "/>
              </a:rPr>
              <a:t>Decision Tree Using Grid search cross visualization :</a:t>
            </a:r>
          </a:p>
        </p:txBody>
      </p:sp>
      <p:cxnSp>
        <p:nvCxnSpPr>
          <p:cNvPr id="82" name="Straight Connector 81">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170" name="Picture 2">
            <a:extLst>
              <a:ext uri="{FF2B5EF4-FFF2-40B4-BE49-F238E27FC236}">
                <a16:creationId xmlns:a16="http://schemas.microsoft.com/office/drawing/2014/main" id="{A0DD653B-407B-4BF0-9A14-244DBA15B1B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169920" y="2539474"/>
            <a:ext cx="5295900" cy="3594626"/>
          </a:xfrm>
          <a:prstGeom prst="rect">
            <a:avLst/>
          </a:prstGeom>
          <a:noFill/>
          <a:extLst>
            <a:ext uri="{909E8E84-426E-40DD-AFC4-6F175D3DCCD1}">
              <a14:hiddenFill xmlns:a14="http://schemas.microsoft.com/office/drawing/2010/main">
                <a:solidFill>
                  <a:srgbClr val="FFFFFF"/>
                </a:solidFill>
              </a14:hiddenFill>
            </a:ext>
          </a:extLst>
        </p:spPr>
      </p:pic>
      <p:cxnSp>
        <p:nvCxnSpPr>
          <p:cNvPr id="84" name="Straight Connector 83">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885"/>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7362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8" name="Straight Connector 17">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19">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0" name="Rectangle 21">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C301DA-46DC-4051-9645-34DBF1DBF321}"/>
              </a:ext>
            </a:extLst>
          </p:cNvPr>
          <p:cNvSpPr>
            <a:spLocks noGrp="1"/>
          </p:cNvSpPr>
          <p:nvPr>
            <p:ph type="title"/>
          </p:nvPr>
        </p:nvSpPr>
        <p:spPr>
          <a:xfrm>
            <a:off x="800100" y="989122"/>
            <a:ext cx="4887382" cy="1055480"/>
          </a:xfrm>
        </p:spPr>
        <p:txBody>
          <a:bodyPr vert="horz" lIns="91440" tIns="45720" rIns="91440" bIns="45720" rtlCol="0" anchor="t">
            <a:normAutofit/>
          </a:bodyPr>
          <a:lstStyle/>
          <a:p>
            <a:r>
              <a:rPr lang="en-US" sz="2800" b="1" dirty="0">
                <a:latin typeface="Calibri "/>
              </a:rPr>
              <a:t>Adaboost model:</a:t>
            </a:r>
          </a:p>
        </p:txBody>
      </p:sp>
      <p:cxnSp>
        <p:nvCxnSpPr>
          <p:cNvPr id="31" name="Straight Connector 23">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2">
            <a:extLst>
              <a:ext uri="{FF2B5EF4-FFF2-40B4-BE49-F238E27FC236}">
                <a16:creationId xmlns:a16="http://schemas.microsoft.com/office/drawing/2014/main" id="{802D93FD-01CD-4CA9-91C7-FCB3A0B8053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955235" y="1823670"/>
            <a:ext cx="5295900" cy="3594626"/>
          </a:xfrm>
          <a:prstGeom prst="rect">
            <a:avLst/>
          </a:prstGeom>
          <a:noFill/>
          <a:extLst>
            <a:ext uri="{909E8E84-426E-40DD-AFC4-6F175D3DCCD1}">
              <a14:hiddenFill xmlns:a14="http://schemas.microsoft.com/office/drawing/2010/main">
                <a:solidFill>
                  <a:srgbClr val="FFFFFF"/>
                </a:solidFill>
              </a14:hiddenFill>
            </a:ext>
          </a:extLst>
        </p:spPr>
      </p:pic>
      <p:cxnSp>
        <p:nvCxnSpPr>
          <p:cNvPr id="32" name="Straight Connector 25">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885"/>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80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5" name="Straight Connector 134">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9" name="Rectangle 13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183649-20F3-461B-82C8-627C17E87EFE}"/>
              </a:ext>
            </a:extLst>
          </p:cNvPr>
          <p:cNvSpPr>
            <a:spLocks noGrp="1"/>
          </p:cNvSpPr>
          <p:nvPr>
            <p:ph type="title"/>
          </p:nvPr>
        </p:nvSpPr>
        <p:spPr>
          <a:xfrm>
            <a:off x="941032" y="870596"/>
            <a:ext cx="4616201" cy="577204"/>
          </a:xfrm>
        </p:spPr>
        <p:txBody>
          <a:bodyPr vert="horz" lIns="91440" tIns="45720" rIns="91440" bIns="45720" rtlCol="0" anchor="t">
            <a:normAutofit/>
          </a:bodyPr>
          <a:lstStyle/>
          <a:p>
            <a:r>
              <a:rPr lang="en-US" sz="2800" b="1" dirty="0">
                <a:latin typeface="Calibri "/>
              </a:rPr>
              <a:t>Support Vector Machine:</a:t>
            </a:r>
          </a:p>
        </p:txBody>
      </p:sp>
      <p:cxnSp>
        <p:nvCxnSpPr>
          <p:cNvPr id="141" name="Straight Connector 14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10242" name="Picture 2">
            <a:extLst>
              <a:ext uri="{FF2B5EF4-FFF2-40B4-BE49-F238E27FC236}">
                <a16:creationId xmlns:a16="http://schemas.microsoft.com/office/drawing/2014/main" id="{688F868F-0A05-4410-AA55-91441FEF2E9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987040" y="1816360"/>
            <a:ext cx="5295900" cy="3594626"/>
          </a:xfrm>
          <a:prstGeom prst="rect">
            <a:avLst/>
          </a:prstGeom>
          <a:noFill/>
          <a:extLst>
            <a:ext uri="{909E8E84-426E-40DD-AFC4-6F175D3DCCD1}">
              <a14:hiddenFill xmlns:a14="http://schemas.microsoft.com/office/drawing/2010/main">
                <a:solidFill>
                  <a:srgbClr val="FFFFFF"/>
                </a:solidFill>
              </a14:hiddenFill>
            </a:ext>
          </a:extLst>
        </p:spPr>
      </p:pic>
      <p:cxnSp>
        <p:nvCxnSpPr>
          <p:cNvPr id="143" name="Straight Connector 142">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885"/>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3619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75" name="Rectangle 74">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A3C1EB-A1A2-4800-9194-0FBCD43A45F3}"/>
              </a:ext>
            </a:extLst>
          </p:cNvPr>
          <p:cNvSpPr>
            <a:spLocks noGrp="1"/>
          </p:cNvSpPr>
          <p:nvPr>
            <p:ph type="title"/>
          </p:nvPr>
        </p:nvSpPr>
        <p:spPr>
          <a:xfrm>
            <a:off x="800100" y="1206230"/>
            <a:ext cx="4887382" cy="603115"/>
          </a:xfrm>
        </p:spPr>
        <p:txBody>
          <a:bodyPr vert="horz" lIns="91440" tIns="45720" rIns="91440" bIns="45720" rtlCol="0" anchor="t">
            <a:normAutofit/>
          </a:bodyPr>
          <a:lstStyle/>
          <a:p>
            <a:r>
              <a:rPr lang="en-US" sz="2800" b="1" dirty="0">
                <a:latin typeface="Calibri "/>
              </a:rPr>
              <a:t>K- nearest Neighbor:</a:t>
            </a:r>
          </a:p>
        </p:txBody>
      </p:sp>
      <p:cxnSp>
        <p:nvCxnSpPr>
          <p:cNvPr id="77" name="Straight Connector 76">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8194" name="Picture 2">
            <a:extLst>
              <a:ext uri="{FF2B5EF4-FFF2-40B4-BE49-F238E27FC236}">
                <a16:creationId xmlns:a16="http://schemas.microsoft.com/office/drawing/2014/main" id="{DA5E1B01-5EFD-4713-BB41-86AF471BEB7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653086" y="2057144"/>
            <a:ext cx="5295900" cy="3594626"/>
          </a:xfrm>
          <a:prstGeom prst="rect">
            <a:avLst/>
          </a:prstGeom>
          <a:noFill/>
          <a:extLst>
            <a:ext uri="{909E8E84-426E-40DD-AFC4-6F175D3DCCD1}">
              <a14:hiddenFill xmlns:a14="http://schemas.microsoft.com/office/drawing/2010/main">
                <a:solidFill>
                  <a:srgbClr val="FFFFFF"/>
                </a:solidFill>
              </a14:hiddenFill>
            </a:ext>
          </a:extLst>
        </p:spPr>
      </p:pic>
      <p:cxnSp>
        <p:nvCxnSpPr>
          <p:cNvPr id="79" name="Straight Connector 78">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885"/>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63874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Graphical user interface, application&#10;&#10;Description automatically generated">
            <a:extLst>
              <a:ext uri="{FF2B5EF4-FFF2-40B4-BE49-F238E27FC236}">
                <a16:creationId xmlns:a16="http://schemas.microsoft.com/office/drawing/2014/main" id="{0DAC38D4-C2D3-4069-B962-6777024F9D9F}"/>
              </a:ext>
            </a:extLst>
          </p:cNvPr>
          <p:cNvPicPr>
            <a:picLocks noChangeAspect="1"/>
          </p:cNvPicPr>
          <p:nvPr/>
        </p:nvPicPr>
        <p:blipFill rotWithShape="1">
          <a:blip r:embed="rId2">
            <a:extLst>
              <a:ext uri="{28A0092B-C50C-407E-A947-70E740481C1C}">
                <a14:useLocalDpi xmlns:a14="http://schemas.microsoft.com/office/drawing/2010/main" val="0"/>
              </a:ext>
            </a:extLst>
          </a:blip>
          <a:srcRect l="8995" r="11006"/>
          <a:stretch/>
        </p:blipFill>
        <p:spPr>
          <a:xfrm>
            <a:off x="1029809" y="1236669"/>
            <a:ext cx="9603059" cy="4547856"/>
          </a:xfrm>
          <a:prstGeom prst="rect">
            <a:avLst/>
          </a:prstGeom>
        </p:spPr>
      </p:pic>
      <p:sp>
        <p:nvSpPr>
          <p:cNvPr id="22" name="TextBox 21">
            <a:extLst>
              <a:ext uri="{FF2B5EF4-FFF2-40B4-BE49-F238E27FC236}">
                <a16:creationId xmlns:a16="http://schemas.microsoft.com/office/drawing/2014/main" id="{479DF524-5DE3-47E6-A555-6766521EE9D3}"/>
              </a:ext>
            </a:extLst>
          </p:cNvPr>
          <p:cNvSpPr txBox="1"/>
          <p:nvPr/>
        </p:nvSpPr>
        <p:spPr>
          <a:xfrm>
            <a:off x="721311" y="867337"/>
            <a:ext cx="6094520" cy="369332"/>
          </a:xfrm>
          <a:prstGeom prst="rect">
            <a:avLst/>
          </a:prstGeom>
          <a:noFill/>
        </p:spPr>
        <p:txBody>
          <a:bodyPr wrap="square">
            <a:spAutoFit/>
          </a:bodyPr>
          <a:lstStyle/>
          <a:p>
            <a:r>
              <a:rPr lang="en-US" sz="1800" b="1" dirty="0">
                <a:latin typeface="Calibri "/>
              </a:rPr>
              <a:t>FRONT END UI </a:t>
            </a:r>
            <a:r>
              <a:rPr lang="en-US" sz="1800" b="1">
                <a:latin typeface="Calibri "/>
              </a:rPr>
              <a:t>FOR USERS:</a:t>
            </a:r>
            <a:endParaRPr lang="en-US" b="1" dirty="0">
              <a:latin typeface="Calibri "/>
            </a:endParaRPr>
          </a:p>
        </p:txBody>
      </p:sp>
    </p:spTree>
    <p:extLst>
      <p:ext uri="{BB962C8B-B14F-4D97-AF65-F5344CB8AC3E}">
        <p14:creationId xmlns:p14="http://schemas.microsoft.com/office/powerpoint/2010/main" val="22624557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F9574-C9E7-44AD-8A32-49A24B6F4AF2}"/>
              </a:ext>
            </a:extLst>
          </p:cNvPr>
          <p:cNvSpPr>
            <a:spLocks noGrp="1"/>
          </p:cNvSpPr>
          <p:nvPr>
            <p:ph type="title"/>
          </p:nvPr>
        </p:nvSpPr>
        <p:spPr>
          <a:xfrm>
            <a:off x="151075" y="922096"/>
            <a:ext cx="10691265" cy="596603"/>
          </a:xfrm>
        </p:spPr>
        <p:txBody>
          <a:bodyPr vert="horz" lIns="91440" tIns="45720" rIns="91440" bIns="45720" rtlCol="0" anchor="t">
            <a:normAutofit fontScale="90000"/>
          </a:bodyPr>
          <a:lstStyle/>
          <a:p>
            <a:r>
              <a:rPr lang="en-US" b="1" kern="1200" cap="all" spc="30" baseline="0" dirty="0">
                <a:solidFill>
                  <a:schemeClr val="tx1"/>
                </a:solidFill>
                <a:latin typeface="+mj-lt"/>
                <a:ea typeface="+mj-ea"/>
                <a:cs typeface="+mj-cs"/>
              </a:rPr>
              <a:t>Results and conclusions</a:t>
            </a:r>
          </a:p>
        </p:txBody>
      </p:sp>
      <p:sp>
        <p:nvSpPr>
          <p:cNvPr id="4" name="TextBox 3">
            <a:extLst>
              <a:ext uri="{FF2B5EF4-FFF2-40B4-BE49-F238E27FC236}">
                <a16:creationId xmlns:a16="http://schemas.microsoft.com/office/drawing/2014/main" id="{3DA99EB9-EEB2-470C-82D9-32F07BFFB995}"/>
              </a:ext>
            </a:extLst>
          </p:cNvPr>
          <p:cNvSpPr txBox="1"/>
          <p:nvPr/>
        </p:nvSpPr>
        <p:spPr>
          <a:xfrm>
            <a:off x="151075" y="1518699"/>
            <a:ext cx="11855395" cy="4762831"/>
          </a:xfrm>
          <a:prstGeom prst="rect">
            <a:avLst/>
          </a:prstGeom>
        </p:spPr>
        <p:txBody>
          <a:bodyPr vert="horz" lIns="91440" tIns="45720" rIns="91440" bIns="45720" rtlCol="0">
            <a:noAutofit/>
          </a:bodyPr>
          <a:lstStyle/>
          <a:p>
            <a:pPr marL="228600" indent="-228600" algn="just">
              <a:lnSpc>
                <a:spcPct val="110000"/>
              </a:lnSpc>
              <a:spcAft>
                <a:spcPts val="600"/>
              </a:spcAft>
              <a:buFont typeface="Arial" panose="020B0604020202020204" pitchFamily="34" charset="0"/>
              <a:buChar char="•"/>
            </a:pPr>
            <a:r>
              <a:rPr lang="en-US" b="0" i="0" dirty="0">
                <a:effectLst/>
                <a:latin typeface="Calibri "/>
              </a:rPr>
              <a:t>The classifier's efficiency to identify the model is determined by the Area Under the Curve (AUC) Score.</a:t>
            </a:r>
          </a:p>
          <a:p>
            <a:pPr marL="228600" indent="-228600" algn="just">
              <a:lnSpc>
                <a:spcPct val="110000"/>
              </a:lnSpc>
              <a:spcAft>
                <a:spcPts val="600"/>
              </a:spcAft>
              <a:buFont typeface="Arial" panose="020B0604020202020204" pitchFamily="34" charset="0"/>
              <a:buChar char="•"/>
            </a:pPr>
            <a:r>
              <a:rPr lang="en-US" b="0" i="0" dirty="0">
                <a:effectLst/>
                <a:latin typeface="Calibri "/>
              </a:rPr>
              <a:t>Initial AUC score using logistic regression model is 58 percent, that implies that the model is 58 % </a:t>
            </a:r>
            <a:r>
              <a:rPr lang="en-US" dirty="0">
                <a:latin typeface="Calibri "/>
              </a:rPr>
              <a:t>efficient in determining the target classes.</a:t>
            </a:r>
            <a:endParaRPr lang="en-US" b="0" i="0" dirty="0">
              <a:effectLst/>
              <a:latin typeface="Calibri "/>
            </a:endParaRPr>
          </a:p>
          <a:p>
            <a:pPr marL="228600" indent="-228600" algn="just">
              <a:lnSpc>
                <a:spcPct val="110000"/>
              </a:lnSpc>
              <a:spcAft>
                <a:spcPts val="600"/>
              </a:spcAft>
              <a:buFont typeface="Arial" panose="020B0604020202020204" pitchFamily="34" charset="0"/>
              <a:buChar char="•"/>
            </a:pPr>
            <a:r>
              <a:rPr lang="en-US" b="0" i="0" dirty="0">
                <a:effectLst/>
                <a:latin typeface="Calibri "/>
              </a:rPr>
              <a:t>Using Logistic Regression with Grid Search Cross Validation &amp; Liblinear Solver, the AUC value is still 58%.</a:t>
            </a:r>
          </a:p>
          <a:p>
            <a:pPr marL="228600" indent="-228600" algn="just">
              <a:lnSpc>
                <a:spcPct val="110000"/>
              </a:lnSpc>
              <a:spcAft>
                <a:spcPts val="600"/>
              </a:spcAft>
              <a:buFont typeface="Arial" panose="020B0604020202020204" pitchFamily="34" charset="0"/>
              <a:buChar char="•"/>
            </a:pPr>
            <a:r>
              <a:rPr lang="en-US" b="0" i="0" dirty="0">
                <a:effectLst/>
                <a:latin typeface="Calibri "/>
              </a:rPr>
              <a:t>By applying Logistic Regression with Grid Search CV &amp; Saga Solver is also having the same AUC value, which  is 58%.</a:t>
            </a:r>
          </a:p>
          <a:p>
            <a:pPr marL="228600" indent="-228600" algn="just">
              <a:lnSpc>
                <a:spcPct val="110000"/>
              </a:lnSpc>
              <a:spcAft>
                <a:spcPts val="600"/>
              </a:spcAft>
              <a:buFont typeface="Arial" panose="020B0604020202020204" pitchFamily="34" charset="0"/>
              <a:buChar char="•"/>
            </a:pPr>
            <a:r>
              <a:rPr lang="en-US" b="0" i="0" dirty="0">
                <a:effectLst/>
                <a:latin typeface="Calibri "/>
              </a:rPr>
              <a:t>Upon applying Decision trees classification model, the score has improved to 80%.</a:t>
            </a:r>
          </a:p>
          <a:p>
            <a:pPr marL="228600" indent="-228600" algn="just">
              <a:lnSpc>
                <a:spcPct val="110000"/>
              </a:lnSpc>
              <a:spcAft>
                <a:spcPts val="600"/>
              </a:spcAft>
              <a:buFont typeface="Arial" panose="020B0604020202020204" pitchFamily="34" charset="0"/>
              <a:buChar char="•"/>
            </a:pPr>
            <a:r>
              <a:rPr lang="en-US" b="0" i="0" dirty="0">
                <a:effectLst/>
                <a:latin typeface="Calibri "/>
              </a:rPr>
              <a:t>Then again, we executed Decision tree with grid search cross validation which gave a score of 88%.</a:t>
            </a:r>
          </a:p>
          <a:p>
            <a:pPr marL="228600" indent="-228600" algn="just">
              <a:lnSpc>
                <a:spcPct val="110000"/>
              </a:lnSpc>
              <a:spcAft>
                <a:spcPts val="600"/>
              </a:spcAft>
              <a:buFont typeface="Arial" panose="020B0604020202020204" pitchFamily="34" charset="0"/>
              <a:buChar char="•"/>
            </a:pPr>
            <a:r>
              <a:rPr lang="en-US" b="0" i="0" dirty="0">
                <a:effectLst/>
                <a:latin typeface="Calibri "/>
              </a:rPr>
              <a:t>With the Adaboost model, we got ROC_AUC score of 52%, which is way less comparing to decision tree and logistic regression models.</a:t>
            </a:r>
          </a:p>
          <a:p>
            <a:pPr marL="228600" indent="-228600" algn="just">
              <a:lnSpc>
                <a:spcPct val="110000"/>
              </a:lnSpc>
              <a:spcAft>
                <a:spcPts val="600"/>
              </a:spcAft>
              <a:buFont typeface="Arial" panose="020B0604020202020204" pitchFamily="34" charset="0"/>
              <a:buChar char="•"/>
            </a:pPr>
            <a:r>
              <a:rPr lang="en-US" dirty="0">
                <a:latin typeface="Calibri "/>
              </a:rPr>
              <a:t>After implementing Adaboost model, we implemented Support vector model which gave a score of 74%..</a:t>
            </a:r>
            <a:endParaRPr lang="en-US" b="0" i="0" dirty="0">
              <a:effectLst/>
              <a:latin typeface="Calibri "/>
            </a:endParaRPr>
          </a:p>
          <a:p>
            <a:pPr marL="228600" indent="-228600" algn="just">
              <a:lnSpc>
                <a:spcPct val="110000"/>
              </a:lnSpc>
              <a:spcAft>
                <a:spcPts val="600"/>
              </a:spcAft>
              <a:buFont typeface="Arial" panose="020B0604020202020204" pitchFamily="34" charset="0"/>
              <a:buChar char="•"/>
            </a:pPr>
            <a:r>
              <a:rPr lang="en-US" b="0" i="0" dirty="0">
                <a:effectLst/>
                <a:latin typeface="Calibri "/>
              </a:rPr>
              <a:t>Lastly</a:t>
            </a:r>
            <a:r>
              <a:rPr lang="en-US" dirty="0">
                <a:latin typeface="Calibri "/>
              </a:rPr>
              <a:t>, we used </a:t>
            </a:r>
            <a:r>
              <a:rPr lang="en-US" b="0" i="0" dirty="0">
                <a:effectLst/>
                <a:latin typeface="Calibri "/>
              </a:rPr>
              <a:t>K- Nearest Neighbors model that enhanced the ROC_AUC score around 84%.</a:t>
            </a:r>
          </a:p>
          <a:p>
            <a:pPr marL="228600" indent="-228600" algn="just">
              <a:lnSpc>
                <a:spcPct val="110000"/>
              </a:lnSpc>
              <a:spcAft>
                <a:spcPts val="600"/>
              </a:spcAft>
              <a:buFont typeface="Arial" panose="020B0604020202020204" pitchFamily="34" charset="0"/>
              <a:buChar char="•"/>
            </a:pPr>
            <a:r>
              <a:rPr lang="en-US" dirty="0">
                <a:latin typeface="Calibri "/>
              </a:rPr>
              <a:t>On concluding, decision tree classifier has the highest score. Thus, we use this model for further deployment when implanting with live application.</a:t>
            </a:r>
            <a:endParaRPr lang="en-US" b="0" i="0" dirty="0">
              <a:effectLst/>
              <a:latin typeface="Calibri "/>
            </a:endParaRPr>
          </a:p>
          <a:p>
            <a:pPr marL="228600" indent="-228600" algn="just">
              <a:lnSpc>
                <a:spcPct val="110000"/>
              </a:lnSpc>
              <a:spcAft>
                <a:spcPts val="600"/>
              </a:spcAft>
              <a:buFont typeface="Arial" panose="020B0604020202020204" pitchFamily="34" charset="0"/>
              <a:buChar char="•"/>
            </a:pPr>
            <a:endParaRPr lang="en-US" b="0" i="0" dirty="0">
              <a:effectLst/>
              <a:latin typeface="Calibri "/>
            </a:endParaRPr>
          </a:p>
          <a:p>
            <a:pPr marL="228600" indent="-228600" algn="just">
              <a:lnSpc>
                <a:spcPct val="110000"/>
              </a:lnSpc>
              <a:spcAft>
                <a:spcPts val="600"/>
              </a:spcAft>
              <a:buFont typeface="Arial" panose="020B0604020202020204" pitchFamily="34" charset="0"/>
              <a:buChar char="•"/>
            </a:pPr>
            <a:endParaRPr lang="en-US" b="0" i="0" dirty="0">
              <a:effectLst/>
              <a:latin typeface="Calibri "/>
            </a:endParaRPr>
          </a:p>
          <a:p>
            <a:pPr marL="228600" indent="-228600" algn="just">
              <a:lnSpc>
                <a:spcPct val="110000"/>
              </a:lnSpc>
              <a:spcAft>
                <a:spcPts val="600"/>
              </a:spcAft>
              <a:buFont typeface="Arial" panose="020B0604020202020204" pitchFamily="34" charset="0"/>
              <a:buChar char="•"/>
            </a:pPr>
            <a:endParaRPr lang="en-US" b="0" i="0" dirty="0">
              <a:effectLst/>
              <a:latin typeface="Calibri "/>
            </a:endParaRPr>
          </a:p>
          <a:p>
            <a:pPr marL="228600" indent="-228600" algn="just">
              <a:lnSpc>
                <a:spcPct val="110000"/>
              </a:lnSpc>
              <a:spcAft>
                <a:spcPts val="600"/>
              </a:spcAft>
              <a:buFont typeface="Arial" panose="020B0604020202020204" pitchFamily="34" charset="0"/>
              <a:buChar char="•"/>
            </a:pPr>
            <a:endParaRPr lang="en-US" b="0" i="0" dirty="0">
              <a:effectLst/>
              <a:latin typeface="Calibri "/>
            </a:endParaRPr>
          </a:p>
        </p:txBody>
      </p:sp>
    </p:spTree>
    <p:extLst>
      <p:ext uri="{BB962C8B-B14F-4D97-AF65-F5344CB8AC3E}">
        <p14:creationId xmlns:p14="http://schemas.microsoft.com/office/powerpoint/2010/main" val="16574341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EE980-06AC-47FE-A017-210962FEE5A4}"/>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References:</a:t>
            </a:r>
          </a:p>
        </p:txBody>
      </p:sp>
      <p:sp>
        <p:nvSpPr>
          <p:cNvPr id="4" name="TextBox 3">
            <a:extLst>
              <a:ext uri="{FF2B5EF4-FFF2-40B4-BE49-F238E27FC236}">
                <a16:creationId xmlns:a16="http://schemas.microsoft.com/office/drawing/2014/main" id="{3B0DCA58-4185-4523-8704-CF9500CAD1F2}"/>
              </a:ext>
            </a:extLst>
          </p:cNvPr>
          <p:cNvSpPr txBox="1"/>
          <p:nvPr/>
        </p:nvSpPr>
        <p:spPr>
          <a:xfrm>
            <a:off x="621437" y="2130641"/>
            <a:ext cx="10770463" cy="3788858"/>
          </a:xfrm>
          <a:prstGeom prst="rect">
            <a:avLst/>
          </a:prstGeom>
          <a:noFill/>
        </p:spPr>
        <p:txBody>
          <a:bodyPr wrap="square">
            <a:spAutoFit/>
          </a:bodyPr>
          <a:lstStyle/>
          <a:p>
            <a:pPr marL="342900" marR="0" lvl="0" indent="-342900" algn="just" defTabSz="914400" rtl="0" eaLnBrk="1" fontAlgn="auto" latinLnBrk="0" hangingPunct="1">
              <a:lnSpc>
                <a:spcPct val="150000"/>
              </a:lnSpc>
              <a:spcBef>
                <a:spcPts val="0"/>
              </a:spcBef>
              <a:spcAft>
                <a:spcPts val="0"/>
              </a:spcAft>
              <a:buClrTx/>
              <a:buSzTx/>
              <a:buFontTx/>
              <a:buAutoNum type="arabicPeriod"/>
              <a:tabLst/>
              <a:defRPr/>
            </a:pPr>
            <a:r>
              <a:rPr lang="en-US" dirty="0" err="1">
                <a:effectLst/>
                <a:latin typeface="Calibri" panose="020F0502020204030204" pitchFamily="34" charset="0"/>
                <a:cs typeface="Calibri" panose="020F0502020204030204" pitchFamily="34" charset="0"/>
              </a:rPr>
              <a:t>Heitzmann</a:t>
            </a:r>
            <a:r>
              <a:rPr lang="en-US" dirty="0">
                <a:effectLst/>
                <a:latin typeface="Calibri" panose="020F0502020204030204" pitchFamily="34" charset="0"/>
                <a:cs typeface="Calibri" panose="020F0502020204030204" pitchFamily="34" charset="0"/>
              </a:rPr>
              <a:t>, P. (n.d.). </a:t>
            </a:r>
            <a:r>
              <a:rPr lang="en-US" i="1" dirty="0">
                <a:effectLst/>
                <a:latin typeface="Calibri" panose="020F0502020204030204" pitchFamily="34" charset="0"/>
                <a:cs typeface="Calibri" panose="020F0502020204030204" pitchFamily="34" charset="0"/>
              </a:rPr>
              <a:t>Predicting loan defaults using Machine Learning Classification models</a:t>
            </a:r>
            <a:r>
              <a:rPr lang="en-US" dirty="0">
                <a:effectLst/>
                <a:latin typeface="Calibri" panose="020F0502020204030204" pitchFamily="34" charset="0"/>
                <a:cs typeface="Calibri" panose="020F0502020204030204" pitchFamily="34" charset="0"/>
              </a:rPr>
              <a:t>. Data Science Blog. Retrieved February 27, 2022, from https://nycdatascience.com/blog/student-works/predicting-loan-defaults-using-machine-learning-classification-models/ </a:t>
            </a:r>
          </a:p>
          <a:p>
            <a:pPr marL="342900" indent="-342900" algn="just">
              <a:lnSpc>
                <a:spcPct val="150000"/>
              </a:lnSpc>
              <a:buFontTx/>
              <a:buAutoNum type="arabicPeriod"/>
              <a:defRPr/>
            </a:pPr>
            <a:r>
              <a:rPr lang="en-US" dirty="0">
                <a:effectLst/>
                <a:latin typeface="Calibri" panose="020F0502020204030204" pitchFamily="34" charset="0"/>
                <a:cs typeface="Calibri" panose="020F0502020204030204" pitchFamily="34" charset="0"/>
              </a:rPr>
              <a:t>Banerjee, T. (2019, December 24). </a:t>
            </a:r>
            <a:r>
              <a:rPr lang="en-US" i="1" dirty="0">
                <a:effectLst/>
                <a:latin typeface="Calibri" panose="020F0502020204030204" pitchFamily="34" charset="0"/>
                <a:cs typeface="Calibri" panose="020F0502020204030204" pitchFamily="34" charset="0"/>
              </a:rPr>
              <a:t>Classification model for loan default risk prediction</a:t>
            </a:r>
            <a:r>
              <a:rPr lang="en-US" dirty="0">
                <a:effectLst/>
                <a:latin typeface="Calibri" panose="020F0502020204030204" pitchFamily="34" charset="0"/>
                <a:cs typeface="Calibri" panose="020F0502020204030204" pitchFamily="34" charset="0"/>
              </a:rPr>
              <a:t>. Medium. Retrieved February 27, 2022, from https://medium.com/analytics-vidhya/classification-model-for-loan-default-risk-prediction-98c2cc7ef1bf </a:t>
            </a:r>
          </a:p>
          <a:p>
            <a:pPr marL="342900" indent="-342900" algn="just">
              <a:lnSpc>
                <a:spcPct val="150000"/>
              </a:lnSpc>
              <a:buFontTx/>
              <a:buAutoNum type="arabicPeriod"/>
              <a:defRPr/>
            </a:pPr>
            <a:r>
              <a:rPr lang="en-US" dirty="0">
                <a:effectLst/>
                <a:latin typeface="Calibri" panose="020F0502020204030204" pitchFamily="34" charset="0"/>
                <a:cs typeface="Calibri" panose="020F0502020204030204" pitchFamily="34" charset="0"/>
              </a:rPr>
              <a:t>Xu, Z. (J. (2022, February 10). </a:t>
            </a:r>
            <a:r>
              <a:rPr lang="en-US" i="1" dirty="0">
                <a:effectLst/>
                <a:latin typeface="Calibri" panose="020F0502020204030204" pitchFamily="34" charset="0"/>
                <a:cs typeface="Calibri" panose="020F0502020204030204" pitchFamily="34" charset="0"/>
              </a:rPr>
              <a:t>Loan default prediction for profit maximization</a:t>
            </a:r>
            <a:r>
              <a:rPr lang="en-US" dirty="0">
                <a:effectLst/>
                <a:latin typeface="Calibri" panose="020F0502020204030204" pitchFamily="34" charset="0"/>
                <a:cs typeface="Calibri" panose="020F0502020204030204" pitchFamily="34" charset="0"/>
              </a:rPr>
              <a:t>. Medium. Retrieved February 27, 2022, from https://towardsdatascience.com/loan-default-prediction-for-profit-maximization-45fcd461582b </a:t>
            </a:r>
          </a:p>
          <a:p>
            <a:pPr marL="342900" marR="0" lvl="0" indent="-342900" algn="just" defTabSz="914400" rtl="0" eaLnBrk="1" fontAlgn="auto" latinLnBrk="0" hangingPunct="1">
              <a:lnSpc>
                <a:spcPct val="150000"/>
              </a:lnSpc>
              <a:spcBef>
                <a:spcPts val="0"/>
              </a:spcBef>
              <a:spcAft>
                <a:spcPts val="0"/>
              </a:spcAft>
              <a:buClrTx/>
              <a:buSzTx/>
              <a:buFontTx/>
              <a:buAutoNum type="arabicPeriod"/>
              <a:tabLst/>
              <a:defRPr/>
            </a:pPr>
            <a:endParaRPr lang="en-US"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499160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8C048611-791A-466A-A5C1-B0415D43D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0ABE7C0B-A2D9-4202-A524-532DA2E2D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Logo&#10;&#10;Description automatically generated with low confidence">
            <a:extLst>
              <a:ext uri="{FF2B5EF4-FFF2-40B4-BE49-F238E27FC236}">
                <a16:creationId xmlns:a16="http://schemas.microsoft.com/office/drawing/2014/main" id="{17C1CE1F-07D0-4CF0-9C48-BCD71950DA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cxnSp>
        <p:nvCxnSpPr>
          <p:cNvPr id="1033" name="Straight Connector 76">
            <a:extLst>
              <a:ext uri="{FF2B5EF4-FFF2-40B4-BE49-F238E27FC236}">
                <a16:creationId xmlns:a16="http://schemas.microsoft.com/office/drawing/2014/main" id="{DD0E884A-93C9-44E4-842F-5B6C251F8C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476" y="723900"/>
            <a:ext cx="10610474" cy="0"/>
          </a:xfrm>
          <a:prstGeom prst="line">
            <a:avLst/>
          </a:prstGeom>
          <a:ln w="44450">
            <a:solidFill>
              <a:srgbClr val="FFFFFF"/>
            </a:solidFill>
          </a:ln>
          <a:effectLst>
            <a:outerShdw blurRad="50800" dist="25400" dir="2700000" sx="99000" sy="99000" algn="t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10EB31C-CD53-48C2-A9BE-DFB0681AE3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10591800" cy="0"/>
          </a:xfrm>
          <a:prstGeom prst="line">
            <a:avLst/>
          </a:prstGeom>
          <a:ln w="12700">
            <a:solidFill>
              <a:srgbClr val="FFFFFF"/>
            </a:solidFill>
          </a:ln>
          <a:effectLst>
            <a:outerShdw blurRad="50800" dist="25400" dir="2700000" sx="99000" sy="99000" algn="t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8332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5" name="Straight Connector 56">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58">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67" name="Rectangle 60">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9453B2-F6E3-41E8-AE25-1B3D5B3EF89E}"/>
              </a:ext>
            </a:extLst>
          </p:cNvPr>
          <p:cNvSpPr>
            <a:spLocks noGrp="1"/>
          </p:cNvSpPr>
          <p:nvPr>
            <p:ph type="title"/>
          </p:nvPr>
        </p:nvSpPr>
        <p:spPr>
          <a:xfrm>
            <a:off x="695325" y="607115"/>
            <a:ext cx="2364043" cy="5566857"/>
          </a:xfrm>
        </p:spPr>
        <p:txBody>
          <a:bodyPr vert="horz" lIns="91440" tIns="45720" rIns="91440" bIns="45720" rtlCol="0" anchor="t">
            <a:normAutofit/>
          </a:bodyPr>
          <a:lstStyle/>
          <a:p>
            <a:r>
              <a:rPr lang="en-US" b="1" kern="1200" cap="all" spc="30" baseline="0" dirty="0">
                <a:solidFill>
                  <a:schemeClr val="tx1"/>
                </a:solidFill>
                <a:latin typeface="+mj-lt"/>
                <a:ea typeface="+mj-ea"/>
                <a:cs typeface="+mj-cs"/>
              </a:rPr>
              <a:t>Dataset</a:t>
            </a:r>
            <a:endParaRPr lang="en-US" sz="2400" b="1" kern="1200" cap="all" spc="30" baseline="0" dirty="0">
              <a:solidFill>
                <a:schemeClr val="tx1"/>
              </a:solidFill>
              <a:latin typeface="+mj-lt"/>
              <a:ea typeface="+mj-ea"/>
              <a:cs typeface="+mj-cs"/>
            </a:endParaRPr>
          </a:p>
        </p:txBody>
      </p:sp>
      <p:cxnSp>
        <p:nvCxnSpPr>
          <p:cNvPr id="68" name="Straight Connector 62">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3230209" y="723900"/>
            <a:ext cx="15948" cy="545007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8AD515B4-0100-479D-9019-474E6B18657E}"/>
              </a:ext>
            </a:extLst>
          </p:cNvPr>
          <p:cNvSpPr txBox="1"/>
          <p:nvPr/>
        </p:nvSpPr>
        <p:spPr>
          <a:xfrm>
            <a:off x="4091782" y="288769"/>
            <a:ext cx="7470959" cy="1787073"/>
          </a:xfrm>
          <a:prstGeom prst="rect">
            <a:avLst/>
          </a:prstGeom>
        </p:spPr>
        <p:txBody>
          <a:bodyPr vert="horz" lIns="91440" tIns="45720" rIns="91440" bIns="45720" rtlCol="0">
            <a:normAutofit/>
          </a:bodyPr>
          <a:lstStyle/>
          <a:p>
            <a:pPr indent="-228600">
              <a:lnSpc>
                <a:spcPct val="120000"/>
              </a:lnSpc>
              <a:spcAft>
                <a:spcPts val="600"/>
              </a:spcAft>
              <a:buFont typeface="Arial" panose="020B0604020202020204" pitchFamily="34" charset="0"/>
              <a:buChar char="•"/>
            </a:pPr>
            <a:endParaRPr lang="en-US" b="0" i="0" dirty="0">
              <a:effectLst/>
              <a:latin typeface="Calibri" panose="020F0502020204030204" pitchFamily="34" charset="0"/>
              <a:cs typeface="Calibri" panose="020F0502020204030204" pitchFamily="34" charset="0"/>
            </a:endParaRPr>
          </a:p>
          <a:p>
            <a:pPr indent="-228600">
              <a:lnSpc>
                <a:spcPct val="120000"/>
              </a:lnSpc>
              <a:spcAft>
                <a:spcPts val="600"/>
              </a:spcAft>
              <a:buFont typeface="Arial" panose="020B0604020202020204" pitchFamily="34" charset="0"/>
              <a:buChar char="•"/>
            </a:pPr>
            <a:r>
              <a:rPr lang="en-US" b="1" i="0" dirty="0">
                <a:effectLst/>
                <a:latin typeface="Calibri" panose="020F0502020204030204" pitchFamily="34" charset="0"/>
                <a:cs typeface="Calibri" panose="020F0502020204030204" pitchFamily="34" charset="0"/>
              </a:rPr>
              <a:t>Data source</a:t>
            </a:r>
            <a:r>
              <a:rPr lang="en-US" b="0" i="0" dirty="0">
                <a:effectLst/>
                <a:latin typeface="Calibri" panose="020F0502020204030204" pitchFamily="34" charset="0"/>
                <a:cs typeface="Calibri" panose="020F0502020204030204" pitchFamily="34" charset="0"/>
              </a:rPr>
              <a:t>: </a:t>
            </a:r>
            <a:r>
              <a:rPr lang="en-US" b="0" i="0" dirty="0">
                <a:effectLst/>
                <a:latin typeface="Calibri" panose="020F0502020204030204" pitchFamily="34" charset="0"/>
                <a:cs typeface="Calibri" panose="020F0502020204030204" pitchFamily="34" charset="0"/>
                <a:hlinkClick r:id="rId3"/>
              </a:rPr>
              <a:t>https://www.kaggle.com/yasserh/loan-default-dataset</a:t>
            </a:r>
            <a:endParaRPr lang="en-US" b="0" i="0" dirty="0">
              <a:effectLst/>
              <a:latin typeface="Calibri" panose="020F0502020204030204" pitchFamily="34" charset="0"/>
              <a:cs typeface="Calibri" panose="020F0502020204030204" pitchFamily="34" charset="0"/>
            </a:endParaRPr>
          </a:p>
          <a:p>
            <a:pPr indent="-228600">
              <a:lnSpc>
                <a:spcPct val="120000"/>
              </a:lnSpc>
              <a:spcAft>
                <a:spcPts val="600"/>
              </a:spcAft>
              <a:buFont typeface="Arial" panose="020B0604020202020204" pitchFamily="34" charset="0"/>
              <a:buChar char="•"/>
            </a:pPr>
            <a:endParaRPr lang="en-US" b="0" i="0" dirty="0">
              <a:effectLst/>
              <a:latin typeface="Calibri" panose="020F0502020204030204" pitchFamily="34" charset="0"/>
              <a:cs typeface="Calibri" panose="020F0502020204030204" pitchFamily="34" charset="0"/>
            </a:endParaRPr>
          </a:p>
          <a:p>
            <a:pPr indent="-228600">
              <a:lnSpc>
                <a:spcPct val="120000"/>
              </a:lnSpc>
              <a:spcAft>
                <a:spcPts val="600"/>
              </a:spcAft>
              <a:buFont typeface="Arial" panose="020B0604020202020204" pitchFamily="34" charset="0"/>
              <a:buChar char="•"/>
            </a:pPr>
            <a:r>
              <a:rPr lang="en-US" b="0" i="0" dirty="0">
                <a:effectLst/>
                <a:latin typeface="Calibri" panose="020F0502020204030204" pitchFamily="34" charset="0"/>
                <a:cs typeface="Calibri" panose="020F0502020204030204" pitchFamily="34" charset="0"/>
              </a:rPr>
              <a:t>The Dataset contains of 20+ columns namely:</a:t>
            </a:r>
          </a:p>
        </p:txBody>
      </p:sp>
      <p:graphicFrame>
        <p:nvGraphicFramePr>
          <p:cNvPr id="3" name="Table 2">
            <a:extLst>
              <a:ext uri="{FF2B5EF4-FFF2-40B4-BE49-F238E27FC236}">
                <a16:creationId xmlns:a16="http://schemas.microsoft.com/office/drawing/2014/main" id="{3454D3A2-C777-47F8-B855-BF1BF8A3093E}"/>
              </a:ext>
            </a:extLst>
          </p:cNvPr>
          <p:cNvGraphicFramePr>
            <a:graphicFrameLocks noGrp="1"/>
          </p:cNvGraphicFramePr>
          <p:nvPr>
            <p:extLst>
              <p:ext uri="{D42A27DB-BD31-4B8C-83A1-F6EECF244321}">
                <p14:modId xmlns:p14="http://schemas.microsoft.com/office/powerpoint/2010/main" val="1300577563"/>
              </p:ext>
            </p:extLst>
          </p:nvPr>
        </p:nvGraphicFramePr>
        <p:xfrm>
          <a:off x="4309079" y="2192628"/>
          <a:ext cx="6626432" cy="4425588"/>
        </p:xfrm>
        <a:graphic>
          <a:graphicData uri="http://schemas.openxmlformats.org/drawingml/2006/table">
            <a:tbl>
              <a:tblPr firstRow="1" firstCol="1" bandRow="1">
                <a:tableStyleId>{69012ECD-51FC-41F1-AA8D-1B2483CD663E}</a:tableStyleId>
              </a:tblPr>
              <a:tblGrid>
                <a:gridCol w="2480941">
                  <a:extLst>
                    <a:ext uri="{9D8B030D-6E8A-4147-A177-3AD203B41FA5}">
                      <a16:colId xmlns:a16="http://schemas.microsoft.com/office/drawing/2014/main" val="3840253418"/>
                    </a:ext>
                  </a:extLst>
                </a:gridCol>
                <a:gridCol w="4145491">
                  <a:extLst>
                    <a:ext uri="{9D8B030D-6E8A-4147-A177-3AD203B41FA5}">
                      <a16:colId xmlns:a16="http://schemas.microsoft.com/office/drawing/2014/main" val="3226130243"/>
                    </a:ext>
                  </a:extLst>
                </a:gridCol>
              </a:tblGrid>
              <a:tr h="230159">
                <a:tc>
                  <a:txBody>
                    <a:bodyPr/>
                    <a:lstStyle/>
                    <a:p>
                      <a:pPr marL="0" marR="0" algn="l" fontAlgn="t">
                        <a:lnSpc>
                          <a:spcPct val="107000"/>
                        </a:lnSpc>
                        <a:spcBef>
                          <a:spcPts val="200"/>
                        </a:spcBef>
                        <a:spcAft>
                          <a:spcPts val="0"/>
                        </a:spcAft>
                      </a:pPr>
                      <a:r>
                        <a:rPr lang="en-US" sz="1400" b="1" u="none" strike="noStrike" dirty="0">
                          <a:solidFill>
                            <a:schemeClr val="bg1"/>
                          </a:solidFill>
                          <a:effectLst/>
                          <a:latin typeface="Calibri" panose="020F0502020204030204" pitchFamily="34" charset="0"/>
                          <a:cs typeface="Calibri" panose="020F0502020204030204" pitchFamily="34" charset="0"/>
                        </a:rPr>
                        <a:t>Column</a:t>
                      </a:r>
                      <a:endParaRPr lang="en-US" sz="1400" b="0" i="0" u="none" strike="noStrike" dirty="0">
                        <a:solidFill>
                          <a:schemeClr val="bg1"/>
                        </a:solidFill>
                        <a:effectLst/>
                        <a:latin typeface="Calibri" panose="020F0502020204030204" pitchFamily="34" charset="0"/>
                        <a:cs typeface="Calibri" panose="020F0502020204030204" pitchFamily="34" charset="0"/>
                      </a:endParaRPr>
                    </a:p>
                  </a:txBody>
                  <a:tcPr marL="63515" marR="63515" marT="8822" marB="0"/>
                </a:tc>
                <a:tc>
                  <a:txBody>
                    <a:bodyPr/>
                    <a:lstStyle/>
                    <a:p>
                      <a:pPr marL="0" marR="0" algn="l" fontAlgn="t">
                        <a:lnSpc>
                          <a:spcPct val="107000"/>
                        </a:lnSpc>
                        <a:spcBef>
                          <a:spcPts val="200"/>
                        </a:spcBef>
                        <a:spcAft>
                          <a:spcPts val="0"/>
                        </a:spcAft>
                      </a:pPr>
                      <a:r>
                        <a:rPr lang="en-US" sz="1400" b="1" u="none" strike="noStrike">
                          <a:solidFill>
                            <a:schemeClr val="bg1"/>
                          </a:solidFill>
                          <a:effectLst/>
                          <a:latin typeface="Calibri" panose="020F0502020204030204" pitchFamily="34" charset="0"/>
                          <a:cs typeface="Calibri" panose="020F0502020204030204" pitchFamily="34" charset="0"/>
                        </a:rPr>
                        <a:t>Description</a:t>
                      </a:r>
                      <a:endParaRPr lang="en-US" sz="1400" b="0" i="0" u="none" strike="noStrike">
                        <a:solidFill>
                          <a:schemeClr val="bg1"/>
                        </a:solidFill>
                        <a:effectLst/>
                        <a:latin typeface="Calibri" panose="020F0502020204030204" pitchFamily="34" charset="0"/>
                        <a:cs typeface="Calibri" panose="020F0502020204030204" pitchFamily="34" charset="0"/>
                      </a:endParaRPr>
                    </a:p>
                  </a:txBody>
                  <a:tcPr marL="63515" marR="63515" marT="8822" marB="0"/>
                </a:tc>
                <a:extLst>
                  <a:ext uri="{0D108BD9-81ED-4DB2-BD59-A6C34878D82A}">
                    <a16:rowId xmlns:a16="http://schemas.microsoft.com/office/drawing/2014/main" val="466759539"/>
                  </a:ext>
                </a:extLst>
              </a:tr>
              <a:tr h="419743">
                <a:tc>
                  <a:txBody>
                    <a:bodyPr/>
                    <a:lstStyle/>
                    <a:p>
                      <a:pPr marL="0" marR="0" algn="l" fontAlgn="t">
                        <a:lnSpc>
                          <a:spcPct val="107000"/>
                        </a:lnSpc>
                        <a:spcBef>
                          <a:spcPts val="0"/>
                        </a:spcBef>
                        <a:spcAft>
                          <a:spcPts val="0"/>
                        </a:spcAft>
                      </a:pPr>
                      <a:r>
                        <a:rPr lang="en-US" sz="1400" b="1" u="none" strike="noStrike">
                          <a:effectLst/>
                          <a:latin typeface="Calibri" panose="020F0502020204030204" pitchFamily="34" charset="0"/>
                          <a:cs typeface="Calibri" panose="020F0502020204030204" pitchFamily="34" charset="0"/>
                        </a:rPr>
                        <a:t> </a:t>
                      </a:r>
                      <a:endParaRPr lang="en-US" sz="1400" b="0" u="none" strike="noStrike">
                        <a:effectLst/>
                        <a:latin typeface="Calibri" panose="020F0502020204030204" pitchFamily="34" charset="0"/>
                        <a:cs typeface="Calibri" panose="020F0502020204030204" pitchFamily="34" charset="0"/>
                      </a:endParaRPr>
                    </a:p>
                    <a:p>
                      <a:pPr marL="0" marR="0" algn="l" fontAlgn="t">
                        <a:lnSpc>
                          <a:spcPct val="107000"/>
                        </a:lnSpc>
                        <a:spcBef>
                          <a:spcPts val="0"/>
                        </a:spcBef>
                        <a:spcAft>
                          <a:spcPts val="0"/>
                        </a:spcAft>
                      </a:pPr>
                      <a:r>
                        <a:rPr lang="en-US" sz="1400" b="1" u="none" strike="noStrike">
                          <a:solidFill>
                            <a:srgbClr val="000000"/>
                          </a:solidFill>
                          <a:effectLst/>
                          <a:latin typeface="Calibri" panose="020F0502020204030204" pitchFamily="34" charset="0"/>
                          <a:cs typeface="Calibri" panose="020F0502020204030204" pitchFamily="34" charset="0"/>
                        </a:rPr>
                        <a:t>ID</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tc>
                  <a:txBody>
                    <a:bodyPr/>
                    <a:lstStyle/>
                    <a:p>
                      <a:pPr marL="0" marR="0" algn="l" fontAlgn="t">
                        <a:lnSpc>
                          <a:spcPct val="107000"/>
                        </a:lnSpc>
                        <a:spcBef>
                          <a:spcPts val="0"/>
                        </a:spcBef>
                        <a:spcAft>
                          <a:spcPts val="0"/>
                        </a:spcAft>
                      </a:pPr>
                      <a:r>
                        <a:rPr lang="en-US" sz="1400" b="0" u="none" strike="noStrike">
                          <a:solidFill>
                            <a:srgbClr val="24292F"/>
                          </a:solidFill>
                          <a:effectLst/>
                          <a:latin typeface="Calibri" panose="020F0502020204030204" pitchFamily="34" charset="0"/>
                          <a:cs typeface="Calibri" panose="020F0502020204030204" pitchFamily="34" charset="0"/>
                        </a:rPr>
                        <a:t>Customer ID of Applicant</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extLst>
                  <a:ext uri="{0D108BD9-81ED-4DB2-BD59-A6C34878D82A}">
                    <a16:rowId xmlns:a16="http://schemas.microsoft.com/office/drawing/2014/main" val="736115889"/>
                  </a:ext>
                </a:extLst>
              </a:tr>
              <a:tr h="419743">
                <a:tc>
                  <a:txBody>
                    <a:bodyPr/>
                    <a:lstStyle/>
                    <a:p>
                      <a:pPr marL="0" marR="0" algn="l" fontAlgn="t">
                        <a:lnSpc>
                          <a:spcPct val="107000"/>
                        </a:lnSpc>
                        <a:spcBef>
                          <a:spcPts val="0"/>
                        </a:spcBef>
                        <a:spcAft>
                          <a:spcPts val="0"/>
                        </a:spcAft>
                      </a:pPr>
                      <a:r>
                        <a:rPr lang="en-US" sz="1400" b="1" u="none" strike="noStrike">
                          <a:effectLst/>
                          <a:latin typeface="Calibri" panose="020F0502020204030204" pitchFamily="34" charset="0"/>
                          <a:cs typeface="Calibri" panose="020F0502020204030204" pitchFamily="34" charset="0"/>
                        </a:rPr>
                        <a:t> </a:t>
                      </a:r>
                      <a:endParaRPr lang="en-US" sz="1400" b="0" u="none" strike="noStrike">
                        <a:effectLst/>
                        <a:latin typeface="Calibri" panose="020F0502020204030204" pitchFamily="34" charset="0"/>
                        <a:cs typeface="Calibri" panose="020F0502020204030204" pitchFamily="34" charset="0"/>
                      </a:endParaRPr>
                    </a:p>
                    <a:p>
                      <a:pPr marL="0" marR="0" algn="l" fontAlgn="t">
                        <a:lnSpc>
                          <a:spcPct val="107000"/>
                        </a:lnSpc>
                        <a:spcBef>
                          <a:spcPts val="0"/>
                        </a:spcBef>
                        <a:spcAft>
                          <a:spcPts val="0"/>
                        </a:spcAft>
                      </a:pPr>
                      <a:r>
                        <a:rPr lang="en-US" sz="1400" b="1" u="none" strike="noStrike">
                          <a:effectLst/>
                          <a:latin typeface="Calibri" panose="020F0502020204030204" pitchFamily="34" charset="0"/>
                          <a:cs typeface="Calibri" panose="020F0502020204030204" pitchFamily="34" charset="0"/>
                        </a:rPr>
                        <a:t>year</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tc>
                  <a:txBody>
                    <a:bodyPr/>
                    <a:lstStyle/>
                    <a:p>
                      <a:pPr marL="0" marR="0" algn="l" fontAlgn="t">
                        <a:lnSpc>
                          <a:spcPct val="107000"/>
                        </a:lnSpc>
                        <a:spcBef>
                          <a:spcPts val="0"/>
                        </a:spcBef>
                        <a:spcAft>
                          <a:spcPts val="0"/>
                        </a:spcAft>
                      </a:pPr>
                      <a:r>
                        <a:rPr lang="en-US" sz="1400" b="0" u="none" strike="noStrike">
                          <a:solidFill>
                            <a:srgbClr val="24292F"/>
                          </a:solidFill>
                          <a:effectLst/>
                          <a:latin typeface="Calibri" panose="020F0502020204030204" pitchFamily="34" charset="0"/>
                          <a:cs typeface="Calibri" panose="020F0502020204030204" pitchFamily="34" charset="0"/>
                        </a:rPr>
                        <a:t>Year of Application</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extLst>
                  <a:ext uri="{0D108BD9-81ED-4DB2-BD59-A6C34878D82A}">
                    <a16:rowId xmlns:a16="http://schemas.microsoft.com/office/drawing/2014/main" val="591593427"/>
                  </a:ext>
                </a:extLst>
              </a:tr>
              <a:tr h="419743">
                <a:tc>
                  <a:txBody>
                    <a:bodyPr/>
                    <a:lstStyle/>
                    <a:p>
                      <a:pPr marL="0" marR="0" algn="l" fontAlgn="t">
                        <a:lnSpc>
                          <a:spcPct val="107000"/>
                        </a:lnSpc>
                        <a:spcBef>
                          <a:spcPts val="0"/>
                        </a:spcBef>
                        <a:spcAft>
                          <a:spcPts val="0"/>
                        </a:spcAft>
                      </a:pPr>
                      <a:r>
                        <a:rPr lang="en-US" sz="1400" b="1" u="none" strike="noStrike">
                          <a:solidFill>
                            <a:srgbClr val="24292F"/>
                          </a:solidFill>
                          <a:effectLst/>
                          <a:latin typeface="Calibri" panose="020F0502020204030204" pitchFamily="34" charset="0"/>
                          <a:cs typeface="Calibri" panose="020F0502020204030204" pitchFamily="34" charset="0"/>
                        </a:rPr>
                        <a:t> </a:t>
                      </a:r>
                      <a:endParaRPr lang="en-US" sz="1400" b="0" u="none" strike="noStrike">
                        <a:effectLst/>
                        <a:latin typeface="Calibri" panose="020F0502020204030204" pitchFamily="34" charset="0"/>
                        <a:cs typeface="Calibri" panose="020F0502020204030204" pitchFamily="34" charset="0"/>
                      </a:endParaRPr>
                    </a:p>
                    <a:p>
                      <a:pPr marL="0" marR="0" algn="l" fontAlgn="t">
                        <a:lnSpc>
                          <a:spcPct val="107000"/>
                        </a:lnSpc>
                        <a:spcBef>
                          <a:spcPts val="0"/>
                        </a:spcBef>
                        <a:spcAft>
                          <a:spcPts val="0"/>
                        </a:spcAft>
                      </a:pPr>
                      <a:r>
                        <a:rPr lang="en-US" sz="1400" b="1" u="none" strike="noStrike">
                          <a:solidFill>
                            <a:srgbClr val="24292F"/>
                          </a:solidFill>
                          <a:effectLst/>
                          <a:latin typeface="Calibri" panose="020F0502020204030204" pitchFamily="34" charset="0"/>
                          <a:cs typeface="Calibri" panose="020F0502020204030204" pitchFamily="34" charset="0"/>
                        </a:rPr>
                        <a:t>loan_limit</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tc>
                  <a:txBody>
                    <a:bodyPr/>
                    <a:lstStyle/>
                    <a:p>
                      <a:pPr marL="0" marR="0" algn="l" fontAlgn="t">
                        <a:lnSpc>
                          <a:spcPct val="107000"/>
                        </a:lnSpc>
                        <a:spcBef>
                          <a:spcPts val="0"/>
                        </a:spcBef>
                        <a:spcAft>
                          <a:spcPts val="0"/>
                        </a:spcAft>
                      </a:pPr>
                      <a:r>
                        <a:rPr lang="en-US" sz="1400" b="0" u="none" strike="noStrike" dirty="0">
                          <a:solidFill>
                            <a:srgbClr val="24292F"/>
                          </a:solidFill>
                          <a:effectLst/>
                          <a:latin typeface="Calibri" panose="020F0502020204030204" pitchFamily="34" charset="0"/>
                          <a:cs typeface="Calibri" panose="020F0502020204030204" pitchFamily="34" charset="0"/>
                        </a:rPr>
                        <a:t> Cash Flow or Net Cash Flow type</a:t>
                      </a:r>
                      <a:endParaRPr lang="en-US" sz="1400" b="0" i="0" u="none" strike="noStrike" dirty="0">
                        <a:effectLst/>
                        <a:latin typeface="Calibri" panose="020F0502020204030204" pitchFamily="34" charset="0"/>
                        <a:cs typeface="Calibri" panose="020F0502020204030204" pitchFamily="34" charset="0"/>
                      </a:endParaRPr>
                    </a:p>
                  </a:txBody>
                  <a:tcPr marL="63515" marR="63515" marT="8822" marB="0"/>
                </a:tc>
                <a:extLst>
                  <a:ext uri="{0D108BD9-81ED-4DB2-BD59-A6C34878D82A}">
                    <a16:rowId xmlns:a16="http://schemas.microsoft.com/office/drawing/2014/main" val="979625401"/>
                  </a:ext>
                </a:extLst>
              </a:tr>
              <a:tr h="419743">
                <a:tc>
                  <a:txBody>
                    <a:bodyPr/>
                    <a:lstStyle/>
                    <a:p>
                      <a:pPr marL="0" marR="0" algn="l" fontAlgn="t">
                        <a:lnSpc>
                          <a:spcPct val="107000"/>
                        </a:lnSpc>
                        <a:spcBef>
                          <a:spcPts val="0"/>
                        </a:spcBef>
                        <a:spcAft>
                          <a:spcPts val="0"/>
                        </a:spcAft>
                      </a:pPr>
                      <a:r>
                        <a:rPr lang="en-US" sz="1400" b="1" u="none" strike="noStrike" dirty="0">
                          <a:effectLst/>
                          <a:latin typeface="Calibri" panose="020F0502020204030204" pitchFamily="34" charset="0"/>
                          <a:cs typeface="Calibri" panose="020F0502020204030204" pitchFamily="34" charset="0"/>
                        </a:rPr>
                        <a:t> </a:t>
                      </a:r>
                      <a:endParaRPr lang="en-US" sz="1400" b="0" u="none" strike="noStrike" dirty="0">
                        <a:effectLst/>
                        <a:latin typeface="Calibri" panose="020F0502020204030204" pitchFamily="34" charset="0"/>
                        <a:cs typeface="Calibri" panose="020F0502020204030204" pitchFamily="34" charset="0"/>
                      </a:endParaRPr>
                    </a:p>
                    <a:p>
                      <a:pPr marL="0" marR="0" algn="l" fontAlgn="t">
                        <a:lnSpc>
                          <a:spcPct val="107000"/>
                        </a:lnSpc>
                        <a:spcBef>
                          <a:spcPts val="0"/>
                        </a:spcBef>
                        <a:spcAft>
                          <a:spcPts val="0"/>
                        </a:spcAft>
                      </a:pPr>
                      <a:r>
                        <a:rPr lang="en-US" sz="1400" b="1" u="none" strike="noStrike" dirty="0">
                          <a:effectLst/>
                          <a:latin typeface="Calibri" panose="020F0502020204030204" pitchFamily="34" charset="0"/>
                          <a:cs typeface="Calibri" panose="020F0502020204030204" pitchFamily="34" charset="0"/>
                        </a:rPr>
                        <a:t>gender</a:t>
                      </a:r>
                      <a:endParaRPr lang="en-US" sz="1400" b="0" i="0" u="none" strike="noStrike" dirty="0">
                        <a:effectLst/>
                        <a:latin typeface="Calibri" panose="020F0502020204030204" pitchFamily="34" charset="0"/>
                        <a:cs typeface="Calibri" panose="020F0502020204030204" pitchFamily="34" charset="0"/>
                      </a:endParaRPr>
                    </a:p>
                  </a:txBody>
                  <a:tcPr marL="63515" marR="63515" marT="8822" marB="0"/>
                </a:tc>
                <a:tc>
                  <a:txBody>
                    <a:bodyPr/>
                    <a:lstStyle/>
                    <a:p>
                      <a:pPr marL="0" marR="0" algn="l" fontAlgn="t">
                        <a:lnSpc>
                          <a:spcPct val="107000"/>
                        </a:lnSpc>
                        <a:spcBef>
                          <a:spcPts val="0"/>
                        </a:spcBef>
                        <a:spcAft>
                          <a:spcPts val="0"/>
                        </a:spcAft>
                      </a:pPr>
                      <a:r>
                        <a:rPr lang="en-US" sz="1400" b="0" u="none" strike="noStrike">
                          <a:solidFill>
                            <a:srgbClr val="24292F"/>
                          </a:solidFill>
                          <a:effectLst/>
                          <a:latin typeface="Calibri" panose="020F0502020204030204" pitchFamily="34" charset="0"/>
                          <a:cs typeface="Calibri" panose="020F0502020204030204" pitchFamily="34" charset="0"/>
                        </a:rPr>
                        <a:t> Applicant's gender</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extLst>
                  <a:ext uri="{0D108BD9-81ED-4DB2-BD59-A6C34878D82A}">
                    <a16:rowId xmlns:a16="http://schemas.microsoft.com/office/drawing/2014/main" val="728201518"/>
                  </a:ext>
                </a:extLst>
              </a:tr>
              <a:tr h="419743">
                <a:tc>
                  <a:txBody>
                    <a:bodyPr/>
                    <a:lstStyle/>
                    <a:p>
                      <a:pPr marL="0" marR="0" algn="l" fontAlgn="t">
                        <a:lnSpc>
                          <a:spcPct val="107000"/>
                        </a:lnSpc>
                        <a:spcBef>
                          <a:spcPts val="0"/>
                        </a:spcBef>
                        <a:spcAft>
                          <a:spcPts val="0"/>
                        </a:spcAft>
                      </a:pPr>
                      <a:r>
                        <a:rPr lang="en-US" sz="1400" b="1" u="none" strike="noStrike">
                          <a:solidFill>
                            <a:srgbClr val="24292F"/>
                          </a:solidFill>
                          <a:effectLst/>
                          <a:latin typeface="Calibri" panose="020F0502020204030204" pitchFamily="34" charset="0"/>
                          <a:cs typeface="Calibri" panose="020F0502020204030204" pitchFamily="34" charset="0"/>
                        </a:rPr>
                        <a:t> </a:t>
                      </a:r>
                      <a:endParaRPr lang="en-US" sz="1400" b="0" u="none" strike="noStrike">
                        <a:effectLst/>
                        <a:latin typeface="Calibri" panose="020F0502020204030204" pitchFamily="34" charset="0"/>
                        <a:cs typeface="Calibri" panose="020F0502020204030204" pitchFamily="34" charset="0"/>
                      </a:endParaRPr>
                    </a:p>
                    <a:p>
                      <a:pPr marL="0" marR="0" algn="l" fontAlgn="t">
                        <a:lnSpc>
                          <a:spcPct val="107000"/>
                        </a:lnSpc>
                        <a:spcBef>
                          <a:spcPts val="0"/>
                        </a:spcBef>
                        <a:spcAft>
                          <a:spcPts val="0"/>
                        </a:spcAft>
                      </a:pPr>
                      <a:r>
                        <a:rPr lang="en-US" sz="1400" b="1" u="none" strike="noStrike">
                          <a:solidFill>
                            <a:srgbClr val="24292F"/>
                          </a:solidFill>
                          <a:effectLst/>
                          <a:latin typeface="Calibri" panose="020F0502020204030204" pitchFamily="34" charset="0"/>
                          <a:cs typeface="Calibri" panose="020F0502020204030204" pitchFamily="34" charset="0"/>
                        </a:rPr>
                        <a:t>approv_in_adv</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tc>
                  <a:txBody>
                    <a:bodyPr/>
                    <a:lstStyle/>
                    <a:p>
                      <a:pPr marL="0" marR="0" algn="l" fontAlgn="t">
                        <a:lnSpc>
                          <a:spcPct val="107000"/>
                        </a:lnSpc>
                        <a:spcBef>
                          <a:spcPts val="0"/>
                        </a:spcBef>
                        <a:spcAft>
                          <a:spcPts val="0"/>
                        </a:spcAft>
                      </a:pPr>
                      <a:r>
                        <a:rPr lang="en-US" sz="1400" b="0" u="none" strike="noStrike">
                          <a:solidFill>
                            <a:srgbClr val="24292F"/>
                          </a:solidFill>
                          <a:effectLst/>
                          <a:latin typeface="Calibri" panose="020F0502020204030204" pitchFamily="34" charset="0"/>
                          <a:cs typeface="Calibri" panose="020F0502020204030204" pitchFamily="34" charset="0"/>
                        </a:rPr>
                        <a:t>Is loan pre-approved or not</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extLst>
                  <a:ext uri="{0D108BD9-81ED-4DB2-BD59-A6C34878D82A}">
                    <a16:rowId xmlns:a16="http://schemas.microsoft.com/office/drawing/2014/main" val="548478162"/>
                  </a:ext>
                </a:extLst>
              </a:tr>
              <a:tr h="419743">
                <a:tc>
                  <a:txBody>
                    <a:bodyPr/>
                    <a:lstStyle/>
                    <a:p>
                      <a:pPr marL="0" marR="0" algn="l" fontAlgn="t">
                        <a:lnSpc>
                          <a:spcPct val="107000"/>
                        </a:lnSpc>
                        <a:spcBef>
                          <a:spcPts val="0"/>
                        </a:spcBef>
                        <a:spcAft>
                          <a:spcPts val="0"/>
                        </a:spcAft>
                      </a:pPr>
                      <a:r>
                        <a:rPr lang="en-US" sz="1400" b="1" u="none" strike="noStrike">
                          <a:solidFill>
                            <a:srgbClr val="24292F"/>
                          </a:solidFill>
                          <a:effectLst/>
                          <a:latin typeface="Calibri" panose="020F0502020204030204" pitchFamily="34" charset="0"/>
                          <a:cs typeface="Calibri" panose="020F0502020204030204" pitchFamily="34" charset="0"/>
                        </a:rPr>
                        <a:t> </a:t>
                      </a:r>
                      <a:endParaRPr lang="en-US" sz="1400" b="0" u="none" strike="noStrike">
                        <a:effectLst/>
                        <a:latin typeface="Calibri" panose="020F0502020204030204" pitchFamily="34" charset="0"/>
                        <a:cs typeface="Calibri" panose="020F0502020204030204" pitchFamily="34" charset="0"/>
                      </a:endParaRPr>
                    </a:p>
                    <a:p>
                      <a:pPr marL="0" marR="0" algn="l" fontAlgn="t">
                        <a:lnSpc>
                          <a:spcPct val="107000"/>
                        </a:lnSpc>
                        <a:spcBef>
                          <a:spcPts val="0"/>
                        </a:spcBef>
                        <a:spcAft>
                          <a:spcPts val="0"/>
                        </a:spcAft>
                      </a:pPr>
                      <a:r>
                        <a:rPr lang="en-US" sz="1400" b="1" u="none" strike="noStrike">
                          <a:solidFill>
                            <a:srgbClr val="24292F"/>
                          </a:solidFill>
                          <a:effectLst/>
                          <a:latin typeface="Calibri" panose="020F0502020204030204" pitchFamily="34" charset="0"/>
                          <a:cs typeface="Calibri" panose="020F0502020204030204" pitchFamily="34" charset="0"/>
                        </a:rPr>
                        <a:t>loan_type</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tc>
                  <a:txBody>
                    <a:bodyPr/>
                    <a:lstStyle/>
                    <a:p>
                      <a:pPr marL="0" marR="0" algn="l" fontAlgn="t">
                        <a:lnSpc>
                          <a:spcPct val="107000"/>
                        </a:lnSpc>
                        <a:spcBef>
                          <a:spcPts val="0"/>
                        </a:spcBef>
                        <a:spcAft>
                          <a:spcPts val="0"/>
                        </a:spcAft>
                      </a:pPr>
                      <a:r>
                        <a:rPr lang="en-US" sz="1400" b="0" u="none" strike="noStrike">
                          <a:solidFill>
                            <a:srgbClr val="24292F"/>
                          </a:solidFill>
                          <a:effectLst/>
                          <a:latin typeface="Calibri" panose="020F0502020204030204" pitchFamily="34" charset="0"/>
                          <a:cs typeface="Calibri" panose="020F0502020204030204" pitchFamily="34" charset="0"/>
                        </a:rPr>
                        <a:t>Type of loan</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extLst>
                  <a:ext uri="{0D108BD9-81ED-4DB2-BD59-A6C34878D82A}">
                    <a16:rowId xmlns:a16="http://schemas.microsoft.com/office/drawing/2014/main" val="4240153232"/>
                  </a:ext>
                </a:extLst>
              </a:tr>
              <a:tr h="419743">
                <a:tc>
                  <a:txBody>
                    <a:bodyPr/>
                    <a:lstStyle/>
                    <a:p>
                      <a:pPr marL="0" marR="0" algn="l" fontAlgn="t">
                        <a:lnSpc>
                          <a:spcPct val="107000"/>
                        </a:lnSpc>
                        <a:spcBef>
                          <a:spcPts val="0"/>
                        </a:spcBef>
                        <a:spcAft>
                          <a:spcPts val="0"/>
                        </a:spcAft>
                      </a:pPr>
                      <a:r>
                        <a:rPr lang="en-US" sz="1400" b="1" u="none" strike="noStrike">
                          <a:solidFill>
                            <a:srgbClr val="24292F"/>
                          </a:solidFill>
                          <a:effectLst/>
                          <a:latin typeface="Calibri" panose="020F0502020204030204" pitchFamily="34" charset="0"/>
                          <a:cs typeface="Calibri" panose="020F0502020204030204" pitchFamily="34" charset="0"/>
                        </a:rPr>
                        <a:t> </a:t>
                      </a:r>
                      <a:endParaRPr lang="en-US" sz="1400" b="0" u="none" strike="noStrike">
                        <a:effectLst/>
                        <a:latin typeface="Calibri" panose="020F0502020204030204" pitchFamily="34" charset="0"/>
                        <a:cs typeface="Calibri" panose="020F0502020204030204" pitchFamily="34" charset="0"/>
                      </a:endParaRPr>
                    </a:p>
                    <a:p>
                      <a:pPr marL="0" marR="0" algn="l" fontAlgn="t">
                        <a:lnSpc>
                          <a:spcPct val="107000"/>
                        </a:lnSpc>
                        <a:spcBef>
                          <a:spcPts val="0"/>
                        </a:spcBef>
                        <a:spcAft>
                          <a:spcPts val="0"/>
                        </a:spcAft>
                      </a:pPr>
                      <a:r>
                        <a:rPr lang="en-US" sz="1400" b="1" u="none" strike="noStrike">
                          <a:solidFill>
                            <a:srgbClr val="24292F"/>
                          </a:solidFill>
                          <a:effectLst/>
                          <a:latin typeface="Calibri" panose="020F0502020204030204" pitchFamily="34" charset="0"/>
                          <a:cs typeface="Calibri" panose="020F0502020204030204" pitchFamily="34" charset="0"/>
                        </a:rPr>
                        <a:t>loan_purpose</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tc>
                  <a:txBody>
                    <a:bodyPr/>
                    <a:lstStyle/>
                    <a:p>
                      <a:pPr marL="0" marR="0" algn="l" fontAlgn="t">
                        <a:lnSpc>
                          <a:spcPct val="107000"/>
                        </a:lnSpc>
                        <a:spcBef>
                          <a:spcPts val="0"/>
                        </a:spcBef>
                        <a:spcAft>
                          <a:spcPts val="0"/>
                        </a:spcAft>
                      </a:pPr>
                      <a:r>
                        <a:rPr lang="en-US" sz="1400" b="0" u="none" strike="noStrike">
                          <a:solidFill>
                            <a:srgbClr val="24292F"/>
                          </a:solidFill>
                          <a:effectLst/>
                          <a:latin typeface="Calibri" panose="020F0502020204030204" pitchFamily="34" charset="0"/>
                          <a:cs typeface="Calibri" panose="020F0502020204030204" pitchFamily="34" charset="0"/>
                        </a:rPr>
                        <a:t>Purpose of loan</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extLst>
                  <a:ext uri="{0D108BD9-81ED-4DB2-BD59-A6C34878D82A}">
                    <a16:rowId xmlns:a16="http://schemas.microsoft.com/office/drawing/2014/main" val="3696665183"/>
                  </a:ext>
                </a:extLst>
              </a:tr>
              <a:tr h="419743">
                <a:tc>
                  <a:txBody>
                    <a:bodyPr/>
                    <a:lstStyle/>
                    <a:p>
                      <a:pPr marL="0" marR="0" algn="l" fontAlgn="t">
                        <a:lnSpc>
                          <a:spcPct val="107000"/>
                        </a:lnSpc>
                        <a:spcBef>
                          <a:spcPts val="0"/>
                        </a:spcBef>
                        <a:spcAft>
                          <a:spcPts val="0"/>
                        </a:spcAft>
                      </a:pPr>
                      <a:r>
                        <a:rPr lang="en-US" sz="1400" b="1" u="none" strike="noStrike">
                          <a:solidFill>
                            <a:srgbClr val="24292F"/>
                          </a:solidFill>
                          <a:effectLst/>
                          <a:latin typeface="Calibri" panose="020F0502020204030204" pitchFamily="34" charset="0"/>
                          <a:cs typeface="Calibri" panose="020F0502020204030204" pitchFamily="34" charset="0"/>
                        </a:rPr>
                        <a:t> </a:t>
                      </a:r>
                      <a:endParaRPr lang="en-US" sz="1400" b="0" u="none" strike="noStrike">
                        <a:effectLst/>
                        <a:latin typeface="Calibri" panose="020F0502020204030204" pitchFamily="34" charset="0"/>
                        <a:cs typeface="Calibri" panose="020F0502020204030204" pitchFamily="34" charset="0"/>
                      </a:endParaRPr>
                    </a:p>
                    <a:p>
                      <a:pPr marL="0" marR="0" algn="l" fontAlgn="t">
                        <a:lnSpc>
                          <a:spcPct val="107000"/>
                        </a:lnSpc>
                        <a:spcBef>
                          <a:spcPts val="0"/>
                        </a:spcBef>
                        <a:spcAft>
                          <a:spcPts val="0"/>
                        </a:spcAft>
                      </a:pPr>
                      <a:r>
                        <a:rPr lang="en-US" sz="1400" b="1" u="none" strike="noStrike">
                          <a:solidFill>
                            <a:srgbClr val="24292F"/>
                          </a:solidFill>
                          <a:effectLst/>
                          <a:latin typeface="Calibri" panose="020F0502020204030204" pitchFamily="34" charset="0"/>
                          <a:cs typeface="Calibri" panose="020F0502020204030204" pitchFamily="34" charset="0"/>
                        </a:rPr>
                        <a:t>Credit_Worthiness</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tc>
                  <a:txBody>
                    <a:bodyPr/>
                    <a:lstStyle/>
                    <a:p>
                      <a:pPr marL="0" marR="0" algn="l" fontAlgn="t">
                        <a:lnSpc>
                          <a:spcPct val="107000"/>
                        </a:lnSpc>
                        <a:spcBef>
                          <a:spcPts val="0"/>
                        </a:spcBef>
                        <a:spcAft>
                          <a:spcPts val="0"/>
                        </a:spcAft>
                      </a:pPr>
                      <a:r>
                        <a:rPr lang="en-US" sz="1400" b="0" u="none" strike="noStrike">
                          <a:solidFill>
                            <a:srgbClr val="24292F"/>
                          </a:solidFill>
                          <a:effectLst/>
                          <a:latin typeface="Calibri" panose="020F0502020204030204" pitchFamily="34" charset="0"/>
                          <a:cs typeface="Calibri" panose="020F0502020204030204" pitchFamily="34" charset="0"/>
                        </a:rPr>
                        <a:t>Credit worthiness of the applicant</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extLst>
                  <a:ext uri="{0D108BD9-81ED-4DB2-BD59-A6C34878D82A}">
                    <a16:rowId xmlns:a16="http://schemas.microsoft.com/office/drawing/2014/main" val="4065064819"/>
                  </a:ext>
                </a:extLst>
              </a:tr>
              <a:tr h="419743">
                <a:tc>
                  <a:txBody>
                    <a:bodyPr/>
                    <a:lstStyle/>
                    <a:p>
                      <a:pPr marL="0" marR="0" algn="l" fontAlgn="t">
                        <a:lnSpc>
                          <a:spcPct val="107000"/>
                        </a:lnSpc>
                        <a:spcBef>
                          <a:spcPts val="0"/>
                        </a:spcBef>
                        <a:spcAft>
                          <a:spcPts val="0"/>
                        </a:spcAft>
                      </a:pPr>
                      <a:r>
                        <a:rPr lang="en-US" sz="1400" b="1" u="none" strike="noStrike">
                          <a:solidFill>
                            <a:srgbClr val="24292F"/>
                          </a:solidFill>
                          <a:effectLst/>
                          <a:latin typeface="Calibri" panose="020F0502020204030204" pitchFamily="34" charset="0"/>
                          <a:cs typeface="Calibri" panose="020F0502020204030204" pitchFamily="34" charset="0"/>
                        </a:rPr>
                        <a:t> </a:t>
                      </a:r>
                      <a:endParaRPr lang="en-US" sz="1400" b="0" u="none" strike="noStrike">
                        <a:effectLst/>
                        <a:latin typeface="Calibri" panose="020F0502020204030204" pitchFamily="34" charset="0"/>
                        <a:cs typeface="Calibri" panose="020F0502020204030204" pitchFamily="34" charset="0"/>
                      </a:endParaRPr>
                    </a:p>
                    <a:p>
                      <a:pPr marL="0" marR="0" algn="l" fontAlgn="t">
                        <a:lnSpc>
                          <a:spcPct val="107000"/>
                        </a:lnSpc>
                        <a:spcBef>
                          <a:spcPts val="0"/>
                        </a:spcBef>
                        <a:spcAft>
                          <a:spcPts val="0"/>
                        </a:spcAft>
                        <a:tabLst>
                          <a:tab pos="1623060" algn="l"/>
                        </a:tabLst>
                      </a:pPr>
                      <a:r>
                        <a:rPr lang="en-US" sz="1400" b="1" u="none" strike="noStrike">
                          <a:solidFill>
                            <a:srgbClr val="24292F"/>
                          </a:solidFill>
                          <a:effectLst/>
                          <a:latin typeface="Calibri" panose="020F0502020204030204" pitchFamily="34" charset="0"/>
                          <a:cs typeface="Calibri" panose="020F0502020204030204" pitchFamily="34" charset="0"/>
                        </a:rPr>
                        <a:t>open_credit</a:t>
                      </a:r>
                      <a:r>
                        <a:rPr lang="en-US" sz="1400" b="1" u="none" strike="noStrike">
                          <a:solidFill>
                            <a:srgbClr val="000000"/>
                          </a:solidFill>
                          <a:effectLst/>
                          <a:latin typeface="Calibri" panose="020F0502020204030204" pitchFamily="34" charset="0"/>
                          <a:cs typeface="Calibri" panose="020F0502020204030204" pitchFamily="34" charset="0"/>
                        </a:rPr>
                        <a:t>	</a:t>
                      </a:r>
                      <a:endParaRPr lang="en-US" sz="1400" b="0" i="0" u="none" strike="noStrike">
                        <a:effectLst/>
                        <a:latin typeface="Calibri" panose="020F0502020204030204" pitchFamily="34" charset="0"/>
                        <a:cs typeface="Calibri" panose="020F0502020204030204" pitchFamily="34" charset="0"/>
                      </a:endParaRPr>
                    </a:p>
                  </a:txBody>
                  <a:tcPr marL="63515" marR="63515" marT="8822" marB="0"/>
                </a:tc>
                <a:tc>
                  <a:txBody>
                    <a:bodyPr/>
                    <a:lstStyle/>
                    <a:p>
                      <a:pPr marL="0" marR="0" algn="l" fontAlgn="t">
                        <a:lnSpc>
                          <a:spcPct val="107000"/>
                        </a:lnSpc>
                        <a:spcBef>
                          <a:spcPts val="0"/>
                        </a:spcBef>
                        <a:spcAft>
                          <a:spcPts val="0"/>
                        </a:spcAft>
                      </a:pPr>
                      <a:r>
                        <a:rPr lang="en-US" sz="1400" b="0" u="none" strike="noStrike" dirty="0">
                          <a:solidFill>
                            <a:srgbClr val="24292F"/>
                          </a:solidFill>
                          <a:effectLst/>
                          <a:latin typeface="Calibri" panose="020F0502020204030204" pitchFamily="34" charset="0"/>
                          <a:cs typeface="Calibri" panose="020F0502020204030204" pitchFamily="34" charset="0"/>
                        </a:rPr>
                        <a:t>Type of Credit (Open credit or Non open credit)</a:t>
                      </a:r>
                      <a:endParaRPr lang="en-US" sz="1400" b="0" i="0" u="none" strike="noStrike" dirty="0">
                        <a:effectLst/>
                        <a:latin typeface="Calibri" panose="020F0502020204030204" pitchFamily="34" charset="0"/>
                        <a:cs typeface="Calibri" panose="020F0502020204030204" pitchFamily="34" charset="0"/>
                      </a:endParaRPr>
                    </a:p>
                  </a:txBody>
                  <a:tcPr marL="63515" marR="63515" marT="8822" marB="0"/>
                </a:tc>
                <a:extLst>
                  <a:ext uri="{0D108BD9-81ED-4DB2-BD59-A6C34878D82A}">
                    <a16:rowId xmlns:a16="http://schemas.microsoft.com/office/drawing/2014/main" val="406990304"/>
                  </a:ext>
                </a:extLst>
              </a:tr>
            </a:tbl>
          </a:graphicData>
        </a:graphic>
      </p:graphicFrame>
    </p:spTree>
    <p:extLst>
      <p:ext uri="{BB962C8B-B14F-4D97-AF65-F5344CB8AC3E}">
        <p14:creationId xmlns:p14="http://schemas.microsoft.com/office/powerpoint/2010/main" val="1999438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9">
            <a:extLst>
              <a:ext uri="{FF2B5EF4-FFF2-40B4-BE49-F238E27FC236}">
                <a16:creationId xmlns:a16="http://schemas.microsoft.com/office/drawing/2014/main" id="{E5E4E528-64FB-49B2-BA5A-E8E99D0DDD3B}"/>
              </a:ext>
            </a:extLst>
          </p:cNvPr>
          <p:cNvGraphicFramePr>
            <a:graphicFrameLocks noGrp="1"/>
          </p:cNvGraphicFramePr>
          <p:nvPr>
            <p:extLst>
              <p:ext uri="{D42A27DB-BD31-4B8C-83A1-F6EECF244321}">
                <p14:modId xmlns:p14="http://schemas.microsoft.com/office/powerpoint/2010/main" val="2262211888"/>
              </p:ext>
            </p:extLst>
          </p:nvPr>
        </p:nvGraphicFramePr>
        <p:xfrm>
          <a:off x="1663147" y="812453"/>
          <a:ext cx="8865706" cy="5244269"/>
        </p:xfrm>
        <a:graphic>
          <a:graphicData uri="http://schemas.openxmlformats.org/drawingml/2006/table">
            <a:tbl>
              <a:tblPr firstRow="1" firstCol="1" bandRow="1">
                <a:tableStyleId>{69012ECD-51FC-41F1-AA8D-1B2483CD663E}</a:tableStyleId>
              </a:tblPr>
              <a:tblGrid>
                <a:gridCol w="4432853">
                  <a:extLst>
                    <a:ext uri="{9D8B030D-6E8A-4147-A177-3AD203B41FA5}">
                      <a16:colId xmlns:a16="http://schemas.microsoft.com/office/drawing/2014/main" val="3744514664"/>
                    </a:ext>
                  </a:extLst>
                </a:gridCol>
                <a:gridCol w="4432853">
                  <a:extLst>
                    <a:ext uri="{9D8B030D-6E8A-4147-A177-3AD203B41FA5}">
                      <a16:colId xmlns:a16="http://schemas.microsoft.com/office/drawing/2014/main" val="2810105382"/>
                    </a:ext>
                  </a:extLst>
                </a:gridCol>
              </a:tblGrid>
              <a:tr h="333110">
                <a:tc>
                  <a:txBody>
                    <a:bodyPr/>
                    <a:lstStyle/>
                    <a:p>
                      <a:pPr marL="0" marR="0">
                        <a:lnSpc>
                          <a:spcPct val="107000"/>
                        </a:lnSpc>
                        <a:spcBef>
                          <a:spcPts val="200"/>
                        </a:spcBef>
                        <a:spcAft>
                          <a:spcPts val="0"/>
                        </a:spcAft>
                      </a:pPr>
                      <a:r>
                        <a:rPr lang="en-US" sz="1400" dirty="0">
                          <a:effectLst/>
                          <a:latin typeface="Calibri" panose="020F0502020204030204" pitchFamily="34" charset="0"/>
                          <a:cs typeface="Calibri" panose="020F0502020204030204" pitchFamily="34" charset="0"/>
                        </a:rPr>
                        <a:t>Column</a:t>
                      </a:r>
                      <a:endParaRPr lang="en-US" sz="1400" b="1" dirty="0">
                        <a:solidFill>
                          <a:srgbClr val="2F5496"/>
                        </a:solidFill>
                        <a:effectLst/>
                        <a:latin typeface="Calibri" panose="020F0502020204030204" pitchFamily="34" charset="0"/>
                        <a:ea typeface="Times New Roman" panose="02020603050405020304" pitchFamily="18" charset="0"/>
                        <a:cs typeface="Calibri" panose="020F0502020204030204" pitchFamily="34" charset="0"/>
                      </a:endParaRPr>
                    </a:p>
                  </a:txBody>
                  <a:tcPr marL="42263" marR="42263" marT="0" marB="0"/>
                </a:tc>
                <a:tc>
                  <a:txBody>
                    <a:bodyPr/>
                    <a:lstStyle/>
                    <a:p>
                      <a:pPr marL="0" marR="0">
                        <a:lnSpc>
                          <a:spcPct val="107000"/>
                        </a:lnSpc>
                        <a:spcBef>
                          <a:spcPts val="200"/>
                        </a:spcBef>
                        <a:spcAft>
                          <a:spcPts val="0"/>
                        </a:spcAft>
                      </a:pPr>
                      <a:r>
                        <a:rPr lang="en-US" sz="1400">
                          <a:effectLst/>
                          <a:latin typeface="Calibri" panose="020F0502020204030204" pitchFamily="34" charset="0"/>
                          <a:cs typeface="Calibri" panose="020F0502020204030204" pitchFamily="34" charset="0"/>
                        </a:rPr>
                        <a:t>Description</a:t>
                      </a:r>
                      <a:endParaRPr lang="en-US" sz="1400" b="1">
                        <a:solidFill>
                          <a:srgbClr val="2F5496"/>
                        </a:solidFill>
                        <a:effectLst/>
                        <a:latin typeface="Calibri" panose="020F0502020204030204" pitchFamily="34" charset="0"/>
                        <a:ea typeface="Times New Roman" panose="02020603050405020304" pitchFamily="18" charset="0"/>
                        <a:cs typeface="Calibri" panose="020F0502020204030204" pitchFamily="34" charset="0"/>
                      </a:endParaRPr>
                    </a:p>
                  </a:txBody>
                  <a:tcPr marL="42263" marR="42263" marT="0" marB="0"/>
                </a:tc>
                <a:extLst>
                  <a:ext uri="{0D108BD9-81ED-4DB2-BD59-A6C34878D82A}">
                    <a16:rowId xmlns:a16="http://schemas.microsoft.com/office/drawing/2014/main" val="1984282754"/>
                  </a:ext>
                </a:extLst>
              </a:tr>
              <a:tr h="429912">
                <a:tc>
                  <a:txBody>
                    <a:bodyPr/>
                    <a:lstStyle/>
                    <a:p>
                      <a:pPr marL="0" marR="0">
                        <a:lnSpc>
                          <a:spcPct val="107000"/>
                        </a:lnSpc>
                        <a:spcBef>
                          <a:spcPts val="0"/>
                        </a:spcBef>
                        <a:spcAft>
                          <a:spcPts val="0"/>
                        </a:spcAft>
                      </a:pPr>
                      <a:r>
                        <a:rPr lang="en-US" sz="1400" dirty="0">
                          <a:effectLst/>
                          <a:latin typeface="Calibri" panose="020F0502020204030204" pitchFamily="34" charset="0"/>
                          <a:cs typeface="Calibri" panose="020F0502020204030204" pitchFamily="34" charset="0"/>
                        </a:rPr>
                        <a:t> </a:t>
                      </a:r>
                    </a:p>
                    <a:p>
                      <a:pPr marL="0" marR="0">
                        <a:lnSpc>
                          <a:spcPct val="107000"/>
                        </a:lnSpc>
                        <a:spcBef>
                          <a:spcPts val="0"/>
                        </a:spcBef>
                        <a:spcAft>
                          <a:spcPts val="0"/>
                        </a:spcAft>
                      </a:pPr>
                      <a:r>
                        <a:rPr lang="en-US" sz="1400" dirty="0">
                          <a:effectLst/>
                          <a:latin typeface="Calibri" panose="020F0502020204030204" pitchFamily="34" charset="0"/>
                          <a:cs typeface="Calibri" panose="020F0502020204030204" pitchFamily="34" charset="0"/>
                        </a:rPr>
                        <a:t>business_or_commercial</a:t>
                      </a:r>
                      <a:endParaRPr lang="en-US" sz="1400" dirty="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tc>
                  <a:txBody>
                    <a:bodyPr/>
                    <a:lstStyle/>
                    <a:p>
                      <a:pPr marL="0" marR="0">
                        <a:lnSpc>
                          <a:spcPct val="107000"/>
                        </a:lnSpc>
                        <a:spcBef>
                          <a:spcPts val="0"/>
                        </a:spcBef>
                        <a:spcAft>
                          <a:spcPts val="0"/>
                        </a:spcAft>
                      </a:pPr>
                      <a:r>
                        <a:rPr lang="en-US" sz="1400" dirty="0">
                          <a:effectLst/>
                          <a:latin typeface="Calibri" panose="020F0502020204030204" pitchFamily="34" charset="0"/>
                          <a:cs typeface="Calibri" panose="020F0502020204030204" pitchFamily="34" charset="0"/>
                        </a:rPr>
                        <a:t>Usage type of the loan amount</a:t>
                      </a:r>
                      <a:endParaRPr lang="en-US" sz="1400" dirty="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extLst>
                  <a:ext uri="{0D108BD9-81ED-4DB2-BD59-A6C34878D82A}">
                    <a16:rowId xmlns:a16="http://schemas.microsoft.com/office/drawing/2014/main" val="2940707673"/>
                  </a:ext>
                </a:extLst>
              </a:tr>
              <a:tr h="429912">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 </a:t>
                      </a:r>
                    </a:p>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loan_amount</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The exact loan amount</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extLst>
                  <a:ext uri="{0D108BD9-81ED-4DB2-BD59-A6C34878D82A}">
                    <a16:rowId xmlns:a16="http://schemas.microsoft.com/office/drawing/2014/main" val="2368194015"/>
                  </a:ext>
                </a:extLst>
              </a:tr>
              <a:tr h="429912">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 </a:t>
                      </a:r>
                    </a:p>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rate_of_interest</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 Rate of interest of the loan</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extLst>
                  <a:ext uri="{0D108BD9-81ED-4DB2-BD59-A6C34878D82A}">
                    <a16:rowId xmlns:a16="http://schemas.microsoft.com/office/drawing/2014/main" val="1300731811"/>
                  </a:ext>
                </a:extLst>
              </a:tr>
              <a:tr h="429912">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 </a:t>
                      </a:r>
                    </a:p>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Interest_rate_spread</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 Spread of interest rate by banks</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extLst>
                  <a:ext uri="{0D108BD9-81ED-4DB2-BD59-A6C34878D82A}">
                    <a16:rowId xmlns:a16="http://schemas.microsoft.com/office/drawing/2014/main" val="2338342363"/>
                  </a:ext>
                </a:extLst>
              </a:tr>
              <a:tr h="429912">
                <a:tc>
                  <a:txBody>
                    <a:bodyPr/>
                    <a:lstStyle/>
                    <a:p>
                      <a:pPr marL="0" marR="0">
                        <a:lnSpc>
                          <a:spcPct val="107000"/>
                        </a:lnSpc>
                        <a:spcBef>
                          <a:spcPts val="0"/>
                        </a:spcBef>
                        <a:spcAft>
                          <a:spcPts val="0"/>
                        </a:spcAft>
                      </a:pPr>
                      <a:r>
                        <a:rPr lang="en-US" sz="1400" dirty="0">
                          <a:effectLst/>
                          <a:latin typeface="Calibri" panose="020F0502020204030204" pitchFamily="34" charset="0"/>
                          <a:cs typeface="Calibri" panose="020F0502020204030204" pitchFamily="34" charset="0"/>
                        </a:rPr>
                        <a:t> </a:t>
                      </a:r>
                    </a:p>
                    <a:p>
                      <a:pPr marL="0" marR="0">
                        <a:lnSpc>
                          <a:spcPct val="107000"/>
                        </a:lnSpc>
                        <a:spcBef>
                          <a:spcPts val="0"/>
                        </a:spcBef>
                        <a:spcAft>
                          <a:spcPts val="0"/>
                        </a:spcAft>
                      </a:pPr>
                      <a:r>
                        <a:rPr lang="en-US" sz="1400" dirty="0" err="1">
                          <a:effectLst/>
                          <a:latin typeface="Calibri" panose="020F0502020204030204" pitchFamily="34" charset="0"/>
                          <a:cs typeface="Calibri" panose="020F0502020204030204" pitchFamily="34" charset="0"/>
                        </a:rPr>
                        <a:t>Upfront_charges</a:t>
                      </a:r>
                      <a:endParaRPr lang="en-US" sz="1400" dirty="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 Up front loan sanctioning charges</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extLst>
                  <a:ext uri="{0D108BD9-81ED-4DB2-BD59-A6C34878D82A}">
                    <a16:rowId xmlns:a16="http://schemas.microsoft.com/office/drawing/2014/main" val="1091398976"/>
                  </a:ext>
                </a:extLst>
              </a:tr>
              <a:tr h="429912">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 </a:t>
                      </a:r>
                    </a:p>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lump_sum_payment</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tc>
                  <a:txBody>
                    <a:bodyPr/>
                    <a:lstStyle/>
                    <a:p>
                      <a:pPr marL="0" marR="0">
                        <a:lnSpc>
                          <a:spcPct val="107000"/>
                        </a:lnSpc>
                        <a:spcBef>
                          <a:spcPts val="0"/>
                        </a:spcBef>
                        <a:spcAft>
                          <a:spcPts val="0"/>
                        </a:spcAft>
                      </a:pPr>
                      <a:r>
                        <a:rPr lang="en-US" sz="1400" dirty="0">
                          <a:effectLst/>
                          <a:latin typeface="Calibri" panose="020F0502020204030204" pitchFamily="34" charset="0"/>
                          <a:cs typeface="Calibri" panose="020F0502020204030204" pitchFamily="34" charset="0"/>
                        </a:rPr>
                        <a:t>Down payment for the loan</a:t>
                      </a:r>
                      <a:endParaRPr lang="en-US" sz="1400" dirty="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extLst>
                  <a:ext uri="{0D108BD9-81ED-4DB2-BD59-A6C34878D82A}">
                    <a16:rowId xmlns:a16="http://schemas.microsoft.com/office/drawing/2014/main" val="1290694911"/>
                  </a:ext>
                </a:extLst>
              </a:tr>
              <a:tr h="429912">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 </a:t>
                      </a:r>
                    </a:p>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property_value</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Collateral value</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extLst>
                  <a:ext uri="{0D108BD9-81ED-4DB2-BD59-A6C34878D82A}">
                    <a16:rowId xmlns:a16="http://schemas.microsoft.com/office/drawing/2014/main" val="3790392617"/>
                  </a:ext>
                </a:extLst>
              </a:tr>
              <a:tr h="429912">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 </a:t>
                      </a:r>
                    </a:p>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construction_type</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Collateral construction type</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extLst>
                  <a:ext uri="{0D108BD9-81ED-4DB2-BD59-A6C34878D82A}">
                    <a16:rowId xmlns:a16="http://schemas.microsoft.com/office/drawing/2014/main" val="1910622532"/>
                  </a:ext>
                </a:extLst>
              </a:tr>
              <a:tr h="429912">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 </a:t>
                      </a:r>
                    </a:p>
                    <a:p>
                      <a:pPr marL="0" marR="0">
                        <a:lnSpc>
                          <a:spcPct val="107000"/>
                        </a:lnSpc>
                        <a:spcBef>
                          <a:spcPts val="0"/>
                        </a:spcBef>
                        <a:spcAft>
                          <a:spcPts val="0"/>
                        </a:spcAft>
                        <a:tabLst>
                          <a:tab pos="1623060" algn="l"/>
                        </a:tabLst>
                      </a:pPr>
                      <a:r>
                        <a:rPr lang="en-US" sz="1400">
                          <a:effectLst/>
                          <a:latin typeface="Calibri" panose="020F0502020204030204" pitchFamily="34" charset="0"/>
                          <a:cs typeface="Calibri" panose="020F0502020204030204" pitchFamily="34" charset="0"/>
                        </a:rPr>
                        <a:t>age	</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 Age of applicant</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extLst>
                  <a:ext uri="{0D108BD9-81ED-4DB2-BD59-A6C34878D82A}">
                    <a16:rowId xmlns:a16="http://schemas.microsoft.com/office/drawing/2014/main" val="3018408168"/>
                  </a:ext>
                </a:extLst>
              </a:tr>
              <a:tr h="429912">
                <a:tc>
                  <a:txBody>
                    <a:bodyPr/>
                    <a:lstStyle/>
                    <a:p>
                      <a:pPr marL="0" marR="0">
                        <a:lnSpc>
                          <a:spcPct val="107000"/>
                        </a:lnSpc>
                        <a:spcBef>
                          <a:spcPts val="0"/>
                        </a:spcBef>
                        <a:spcAft>
                          <a:spcPts val="0"/>
                        </a:spcAft>
                      </a:pPr>
                      <a:r>
                        <a:rPr lang="en-US" sz="1400" dirty="0">
                          <a:effectLst/>
                          <a:latin typeface="Calibri" panose="020F0502020204030204" pitchFamily="34" charset="0"/>
                          <a:cs typeface="Calibri" panose="020F0502020204030204" pitchFamily="34" charset="0"/>
                        </a:rPr>
                        <a:t> </a:t>
                      </a:r>
                    </a:p>
                    <a:p>
                      <a:pPr marL="0" marR="0">
                        <a:lnSpc>
                          <a:spcPct val="107000"/>
                        </a:lnSpc>
                        <a:spcBef>
                          <a:spcPts val="0"/>
                        </a:spcBef>
                        <a:spcAft>
                          <a:spcPts val="0"/>
                        </a:spcAft>
                      </a:pPr>
                      <a:r>
                        <a:rPr lang="en-US" sz="1400" dirty="0">
                          <a:effectLst/>
                          <a:latin typeface="Calibri" panose="020F0502020204030204" pitchFamily="34" charset="0"/>
                          <a:cs typeface="Calibri" panose="020F0502020204030204" pitchFamily="34" charset="0"/>
                        </a:rPr>
                        <a:t>Security_Type</a:t>
                      </a:r>
                      <a:endParaRPr lang="en-US" sz="1400" dirty="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tc>
                  <a:txBody>
                    <a:bodyPr/>
                    <a:lstStyle/>
                    <a:p>
                      <a:pPr marL="0" marR="0">
                        <a:lnSpc>
                          <a:spcPct val="107000"/>
                        </a:lnSpc>
                        <a:spcBef>
                          <a:spcPts val="0"/>
                        </a:spcBef>
                        <a:spcAft>
                          <a:spcPts val="0"/>
                        </a:spcAft>
                      </a:pPr>
                      <a:r>
                        <a:rPr lang="en-US" sz="1400">
                          <a:effectLst/>
                          <a:latin typeface="Calibri" panose="020F0502020204030204" pitchFamily="34" charset="0"/>
                          <a:cs typeface="Calibri" panose="020F0502020204030204" pitchFamily="34" charset="0"/>
                        </a:rPr>
                        <a:t>Type of Collateral</a:t>
                      </a:r>
                      <a:endParaRPr lang="en-US" sz="140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extLst>
                  <a:ext uri="{0D108BD9-81ED-4DB2-BD59-A6C34878D82A}">
                    <a16:rowId xmlns:a16="http://schemas.microsoft.com/office/drawing/2014/main" val="354763857"/>
                  </a:ext>
                </a:extLst>
              </a:tr>
              <a:tr h="429912">
                <a:tc>
                  <a:txBody>
                    <a:bodyPr/>
                    <a:lstStyle/>
                    <a:p>
                      <a:pPr marL="0" marR="0">
                        <a:lnSpc>
                          <a:spcPct val="107000"/>
                        </a:lnSpc>
                        <a:spcBef>
                          <a:spcPts val="0"/>
                        </a:spcBef>
                        <a:spcAft>
                          <a:spcPts val="0"/>
                        </a:spcAft>
                      </a:pPr>
                      <a:r>
                        <a:rPr lang="en-US" sz="1400" dirty="0">
                          <a:effectLst/>
                          <a:latin typeface="Calibri" panose="020F0502020204030204" pitchFamily="34" charset="0"/>
                          <a:cs typeface="Calibri" panose="020F0502020204030204" pitchFamily="34" charset="0"/>
                        </a:rPr>
                        <a:t> </a:t>
                      </a:r>
                    </a:p>
                    <a:p>
                      <a:pPr marL="0" marR="0">
                        <a:lnSpc>
                          <a:spcPct val="107000"/>
                        </a:lnSpc>
                        <a:spcBef>
                          <a:spcPts val="0"/>
                        </a:spcBef>
                        <a:spcAft>
                          <a:spcPts val="0"/>
                        </a:spcAft>
                      </a:pPr>
                      <a:r>
                        <a:rPr lang="en-US" sz="1400" dirty="0">
                          <a:effectLst/>
                          <a:latin typeface="Calibri" panose="020F0502020204030204" pitchFamily="34" charset="0"/>
                          <a:cs typeface="Calibri" panose="020F0502020204030204" pitchFamily="34" charset="0"/>
                        </a:rPr>
                        <a:t>status</a:t>
                      </a:r>
                      <a:endParaRPr lang="en-US" sz="1400" dirty="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tc>
                  <a:txBody>
                    <a:bodyPr/>
                    <a:lstStyle/>
                    <a:p>
                      <a:pPr marL="0" marR="0">
                        <a:lnSpc>
                          <a:spcPct val="107000"/>
                        </a:lnSpc>
                        <a:spcBef>
                          <a:spcPts val="0"/>
                        </a:spcBef>
                        <a:spcAft>
                          <a:spcPts val="0"/>
                        </a:spcAft>
                      </a:pPr>
                      <a:r>
                        <a:rPr lang="en-US" sz="1400" dirty="0">
                          <a:effectLst/>
                          <a:latin typeface="Calibri" panose="020F0502020204030204" pitchFamily="34" charset="0"/>
                          <a:cs typeface="Calibri" panose="020F0502020204030204" pitchFamily="34" charset="0"/>
                        </a:rPr>
                        <a:t>Loan status (Approved/Declined)</a:t>
                      </a:r>
                      <a:endParaRPr lang="en-US" sz="1400" dirty="0">
                        <a:effectLst/>
                        <a:latin typeface="Calibri" panose="020F0502020204030204" pitchFamily="34" charset="0"/>
                        <a:ea typeface="Calibri" panose="020F0502020204030204" pitchFamily="34" charset="0"/>
                        <a:cs typeface="Calibri" panose="020F0502020204030204" pitchFamily="34" charset="0"/>
                      </a:endParaRPr>
                    </a:p>
                  </a:txBody>
                  <a:tcPr marL="42263" marR="42263" marT="0" marB="0"/>
                </a:tc>
                <a:extLst>
                  <a:ext uri="{0D108BD9-81ED-4DB2-BD59-A6C34878D82A}">
                    <a16:rowId xmlns:a16="http://schemas.microsoft.com/office/drawing/2014/main" val="1736855240"/>
                  </a:ext>
                </a:extLst>
              </a:tr>
            </a:tbl>
          </a:graphicData>
        </a:graphic>
      </p:graphicFrame>
      <p:sp>
        <p:nvSpPr>
          <p:cNvPr id="11" name="Rectangle 1">
            <a:extLst>
              <a:ext uri="{FF2B5EF4-FFF2-40B4-BE49-F238E27FC236}">
                <a16:creationId xmlns:a16="http://schemas.microsoft.com/office/drawing/2014/main" id="{F1988220-7D00-4572-9197-DA566648F0C2}"/>
              </a:ext>
            </a:extLst>
          </p:cNvPr>
          <p:cNvSpPr>
            <a:spLocks noChangeArrowheads="1"/>
          </p:cNvSpPr>
          <p:nvPr/>
        </p:nvSpPr>
        <p:spPr bwMode="auto">
          <a:xfrm>
            <a:off x="4551363" y="22796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5392" rIns="0" bIns="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8168748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4" name="Straight Connector 53">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58" name="Rectangle 57">
            <a:extLst>
              <a:ext uri="{FF2B5EF4-FFF2-40B4-BE49-F238E27FC236}">
                <a16:creationId xmlns:a16="http://schemas.microsoft.com/office/drawing/2014/main" id="{5FEC7A34-539B-4949-BC75-F49D5FFC9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A3FBA-D265-44F5-AE01-80C9F46A531B}"/>
              </a:ext>
            </a:extLst>
          </p:cNvPr>
          <p:cNvSpPr>
            <a:spLocks noGrp="1"/>
          </p:cNvSpPr>
          <p:nvPr>
            <p:ph type="title"/>
          </p:nvPr>
        </p:nvSpPr>
        <p:spPr>
          <a:xfrm>
            <a:off x="5676902" y="909637"/>
            <a:ext cx="5895974" cy="1362073"/>
          </a:xfrm>
        </p:spPr>
        <p:txBody>
          <a:bodyPr vert="horz" lIns="91440" tIns="45720" rIns="91440" bIns="45720" rtlCol="0" anchor="t">
            <a:normAutofit/>
          </a:bodyPr>
          <a:lstStyle/>
          <a:p>
            <a:r>
              <a:rPr lang="en-US" kern="1200" cap="all" spc="30" baseline="0">
                <a:solidFill>
                  <a:schemeClr val="tx1"/>
                </a:solidFill>
                <a:latin typeface="+mj-lt"/>
                <a:ea typeface="+mj-ea"/>
                <a:cs typeface="+mj-cs"/>
              </a:rPr>
              <a:t>Literature review</a:t>
            </a:r>
          </a:p>
        </p:txBody>
      </p:sp>
      <p:pic>
        <p:nvPicPr>
          <p:cNvPr id="24" name="Picture 23" descr="Magnifying glass showing decling performance">
            <a:extLst>
              <a:ext uri="{FF2B5EF4-FFF2-40B4-BE49-F238E27FC236}">
                <a16:creationId xmlns:a16="http://schemas.microsoft.com/office/drawing/2014/main" id="{73BD3426-1E35-D631-4310-3894C225326C}"/>
              </a:ext>
            </a:extLst>
          </p:cNvPr>
          <p:cNvPicPr>
            <a:picLocks noChangeAspect="1"/>
          </p:cNvPicPr>
          <p:nvPr/>
        </p:nvPicPr>
        <p:blipFill rotWithShape="1">
          <a:blip r:embed="rId2"/>
          <a:srcRect r="2" b="5426"/>
          <a:stretch/>
        </p:blipFill>
        <p:spPr>
          <a:xfrm>
            <a:off x="800101" y="723900"/>
            <a:ext cx="4076700" cy="2573610"/>
          </a:xfrm>
          <a:prstGeom prst="rect">
            <a:avLst/>
          </a:prstGeom>
        </p:spPr>
      </p:pic>
      <p:cxnSp>
        <p:nvCxnSpPr>
          <p:cNvPr id="60" name="Straight Connector 59">
            <a:extLst>
              <a:ext uri="{FF2B5EF4-FFF2-40B4-BE49-F238E27FC236}">
                <a16:creationId xmlns:a16="http://schemas.microsoft.com/office/drawing/2014/main" id="{CA4B2C18-146D-48F9-BB98-D4E4D70A5A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60826"/>
            <a:ext cx="56808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23" name="Picture 2" descr="Text, whiteboard&#10;&#10;Description automatically generated">
            <a:extLst>
              <a:ext uri="{FF2B5EF4-FFF2-40B4-BE49-F238E27FC236}">
                <a16:creationId xmlns:a16="http://schemas.microsoft.com/office/drawing/2014/main" id="{7E017D6C-DFE6-410B-9156-16DDEF5AC19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114" r="-2" b="-2"/>
          <a:stretch/>
        </p:blipFill>
        <p:spPr bwMode="auto">
          <a:xfrm>
            <a:off x="800101" y="3560491"/>
            <a:ext cx="4076700" cy="2573610"/>
          </a:xfrm>
          <a:prstGeom prst="rect">
            <a:avLst/>
          </a:prstGeom>
          <a:noFill/>
          <a:extLst>
            <a:ext uri="{909E8E84-426E-40DD-AFC4-6F175D3DCCD1}">
              <a14:hiddenFill xmlns:a14="http://schemas.microsoft.com/office/drawing/2010/main">
                <a:solidFill>
                  <a:srgbClr val="FFFFFF"/>
                </a:solidFill>
              </a14:hiddenFill>
            </a:ext>
          </a:extLst>
        </p:spPr>
      </p:pic>
      <p:cxnSp>
        <p:nvCxnSpPr>
          <p:cNvPr id="62" name="Straight Connector 61">
            <a:extLst>
              <a:ext uri="{FF2B5EF4-FFF2-40B4-BE49-F238E27FC236}">
                <a16:creationId xmlns:a16="http://schemas.microsoft.com/office/drawing/2014/main" id="{E51784B1-4DE1-43A3-95B9-A0EB6529F0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56846"/>
            <a:ext cx="5715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64" name="TextBox 15">
            <a:extLst>
              <a:ext uri="{FF2B5EF4-FFF2-40B4-BE49-F238E27FC236}">
                <a16:creationId xmlns:a16="http://schemas.microsoft.com/office/drawing/2014/main" id="{D1DEA208-849B-5187-3920-8AD9F0DE1F30}"/>
              </a:ext>
            </a:extLst>
          </p:cNvPr>
          <p:cNvGraphicFramePr/>
          <p:nvPr>
            <p:extLst>
              <p:ext uri="{D42A27DB-BD31-4B8C-83A1-F6EECF244321}">
                <p14:modId xmlns:p14="http://schemas.microsoft.com/office/powerpoint/2010/main" val="4130670506"/>
              </p:ext>
            </p:extLst>
          </p:nvPr>
        </p:nvGraphicFramePr>
        <p:xfrm>
          <a:off x="5602406" y="2276474"/>
          <a:ext cx="6222650" cy="367188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788461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92" name="Straight Connector 191">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94" name="Rectangle 193">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7F7C9E-8396-49EC-8EF5-D3F3689A50D1}"/>
              </a:ext>
            </a:extLst>
          </p:cNvPr>
          <p:cNvSpPr>
            <a:spLocks noGrp="1"/>
          </p:cNvSpPr>
          <p:nvPr>
            <p:ph type="title"/>
          </p:nvPr>
        </p:nvSpPr>
        <p:spPr>
          <a:xfrm>
            <a:off x="679914" y="4702835"/>
            <a:ext cx="10801350" cy="978772"/>
          </a:xfrm>
        </p:spPr>
        <p:txBody>
          <a:bodyPr vert="horz" lIns="91440" tIns="45720" rIns="91440" bIns="45720" rtlCol="0" anchor="t">
            <a:normAutofit/>
          </a:bodyPr>
          <a:lstStyle/>
          <a:p>
            <a:r>
              <a:rPr lang="en-US" sz="5400"/>
              <a:t>Research Process</a:t>
            </a:r>
          </a:p>
        </p:txBody>
      </p:sp>
      <p:pic>
        <p:nvPicPr>
          <p:cNvPr id="3074" name="Picture 2" descr="image">
            <a:extLst>
              <a:ext uri="{FF2B5EF4-FFF2-40B4-BE49-F238E27FC236}">
                <a16:creationId xmlns:a16="http://schemas.microsoft.com/office/drawing/2014/main" id="{7DF2720E-8B0D-41DE-B7CA-2BE197D509B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657" r="2" b="18735"/>
          <a:stretch/>
        </p:blipFill>
        <p:spPr bwMode="auto">
          <a:xfrm>
            <a:off x="800100" y="712916"/>
            <a:ext cx="10591800" cy="3491895"/>
          </a:xfrm>
          <a:prstGeom prst="rect">
            <a:avLst/>
          </a:prstGeom>
          <a:noFill/>
          <a:extLst>
            <a:ext uri="{909E8E84-426E-40DD-AFC4-6F175D3DCCD1}">
              <a14:hiddenFill xmlns:a14="http://schemas.microsoft.com/office/drawing/2010/main">
                <a:solidFill>
                  <a:srgbClr val="FFFFFF"/>
                </a:solidFill>
              </a14:hiddenFill>
            </a:ext>
          </a:extLst>
        </p:spPr>
      </p:pic>
      <p:cxnSp>
        <p:nvCxnSpPr>
          <p:cNvPr id="195" name="Straight Connector 194">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7630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111C2520-7114-454E-A0D6-CC0B8163C556}"/>
              </a:ext>
            </a:extLst>
          </p:cNvPr>
          <p:cNvSpPr>
            <a:spLocks noGrp="1"/>
          </p:cNvSpPr>
          <p:nvPr>
            <p:ph type="title"/>
          </p:nvPr>
        </p:nvSpPr>
        <p:spPr>
          <a:xfrm>
            <a:off x="669852" y="870596"/>
            <a:ext cx="4887382" cy="3747820"/>
          </a:xfrm>
        </p:spPr>
        <p:txBody>
          <a:bodyPr vert="horz" lIns="91440" tIns="45720" rIns="91440" bIns="45720" rtlCol="0" anchor="t">
            <a:normAutofit/>
          </a:bodyPr>
          <a:lstStyle/>
          <a:p>
            <a:r>
              <a:rPr lang="en-US" sz="5400"/>
              <a:t>Exploratory data analysis</a:t>
            </a:r>
          </a:p>
        </p:txBody>
      </p:sp>
      <p:cxnSp>
        <p:nvCxnSpPr>
          <p:cNvPr id="16" name="Straight Connector 15">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phic 6" descr="Magnifying glass">
            <a:extLst>
              <a:ext uri="{FF2B5EF4-FFF2-40B4-BE49-F238E27FC236}">
                <a16:creationId xmlns:a16="http://schemas.microsoft.com/office/drawing/2014/main" id="{1DDA11DD-F6D7-174D-AF89-74D297729DA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81751" y="1066800"/>
            <a:ext cx="4724398" cy="4724398"/>
          </a:xfrm>
          <a:prstGeom prst="rect">
            <a:avLst/>
          </a:prstGeom>
        </p:spPr>
      </p:pic>
      <p:cxnSp>
        <p:nvCxnSpPr>
          <p:cNvPr id="18" name="Straight Connector 17">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885"/>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6969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700"/>
                                        <p:tgtEl>
                                          <p:spTgt spid="7"/>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gtEl>
                                        <p:attrNameLst>
                                          <p:attrName>style.visibility</p:attrName>
                                        </p:attrNameLst>
                                      </p:cBhvr>
                                      <p:to>
                                        <p:strVal val="visible"/>
                                      </p:to>
                                    </p:set>
                                    <p:animEffect transition="in" filter="fade">
                                      <p:cBhvr>
                                        <p:cTn id="10"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AD78AC-E362-4766-883E-32223D3CF50D}"/>
              </a:ext>
            </a:extLst>
          </p:cNvPr>
          <p:cNvSpPr txBox="1">
            <a:spLocks noGrp="1"/>
          </p:cNvSpPr>
          <p:nvPr>
            <p:ph type="title"/>
          </p:nvPr>
        </p:nvSpPr>
        <p:spPr>
          <a:xfrm>
            <a:off x="700088" y="922338"/>
            <a:ext cx="10691812" cy="590550"/>
          </a:xfrm>
          <a:prstGeom prst="rect">
            <a:avLst/>
          </a:prstGeom>
        </p:spPr>
        <p:txBody>
          <a:bodyPr vert="horz" lIns="91440" tIns="45720" rIns="91440" bIns="45720" rtlCol="0" anchor="t">
            <a:normAutofit/>
          </a:bodyPr>
          <a:lstStyle/>
          <a:p>
            <a:r>
              <a:rPr lang="en-US" sz="2400" b="1" dirty="0">
                <a:latin typeface="Calibri" panose="020F0502020204030204" pitchFamily="34" charset="0"/>
                <a:cs typeface="Calibri" panose="020F0502020204030204" pitchFamily="34" charset="0"/>
              </a:rPr>
              <a:t>1</a:t>
            </a:r>
            <a:r>
              <a:rPr lang="en-US" sz="2400" b="1" i="0" dirty="0">
                <a:effectLst/>
                <a:latin typeface="Calibri" panose="020F0502020204030204" pitchFamily="34" charset="0"/>
                <a:cs typeface="Calibri" panose="020F0502020204030204" pitchFamily="34" charset="0"/>
              </a:rPr>
              <a:t>. distribution of loan amounts:</a:t>
            </a:r>
            <a:endParaRPr lang="en-US" sz="24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D44C64A3-BF86-4F5D-BDF0-8C583EA57114}"/>
              </a:ext>
            </a:extLst>
          </p:cNvPr>
          <p:cNvSpPr txBox="1"/>
          <p:nvPr/>
        </p:nvSpPr>
        <p:spPr>
          <a:xfrm>
            <a:off x="700088" y="1931304"/>
            <a:ext cx="10068526" cy="369332"/>
          </a:xfrm>
          <a:prstGeom prst="rect">
            <a:avLst/>
          </a:prstGeom>
          <a:noFill/>
        </p:spPr>
        <p:txBody>
          <a:bodyPr wrap="square">
            <a:spAutoFit/>
          </a:bodyPr>
          <a:lstStyle/>
          <a:p>
            <a:pPr algn="just"/>
            <a:r>
              <a:rPr lang="en-US" b="0" i="0" dirty="0">
                <a:effectLst/>
                <a:latin typeface="Calibri" panose="020F0502020204030204" pitchFamily="34" charset="0"/>
                <a:cs typeface="Calibri" panose="020F0502020204030204" pitchFamily="34" charset="0"/>
              </a:rPr>
              <a:t>Most of the values of loan applications are in the ranges between $250 K to $500 K.</a:t>
            </a:r>
            <a:endParaRPr lang="en-US" dirty="0">
              <a:latin typeface="Calibri" panose="020F0502020204030204" pitchFamily="34" charset="0"/>
              <a:cs typeface="Calibri" panose="020F0502020204030204" pitchFamily="34" charset="0"/>
            </a:endParaRPr>
          </a:p>
        </p:txBody>
      </p:sp>
      <p:pic>
        <p:nvPicPr>
          <p:cNvPr id="6" name="Picture 2" descr="image">
            <a:extLst>
              <a:ext uri="{FF2B5EF4-FFF2-40B4-BE49-F238E27FC236}">
                <a16:creationId xmlns:a16="http://schemas.microsoft.com/office/drawing/2014/main" id="{88E8FF22-5824-419C-8413-58EA2206E2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1562" y="2411616"/>
            <a:ext cx="7179430" cy="3524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469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ChronicleVTI">
  <a:themeElements>
    <a:clrScheme name="AnalogousFromRegularSeed_2SEEDS">
      <a:dk1>
        <a:srgbClr val="000000"/>
      </a:dk1>
      <a:lt1>
        <a:srgbClr val="FFFFFF"/>
      </a:lt1>
      <a:dk2>
        <a:srgbClr val="3D2229"/>
      </a:dk2>
      <a:lt2>
        <a:srgbClr val="E2E5E8"/>
      </a:lt2>
      <a:accent1>
        <a:srgbClr val="D56A17"/>
      </a:accent1>
      <a:accent2>
        <a:srgbClr val="E72D29"/>
      </a:accent2>
      <a:accent3>
        <a:srgbClr val="B8A221"/>
      </a:accent3>
      <a:accent4>
        <a:srgbClr val="14B4A3"/>
      </a:accent4>
      <a:accent5>
        <a:srgbClr val="29ADE7"/>
      </a:accent5>
      <a:accent6>
        <a:srgbClr val="174CD5"/>
      </a:accent6>
      <a:hlink>
        <a:srgbClr val="3F87BF"/>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732</TotalTime>
  <Words>1613</Words>
  <Application>Microsoft Office PowerPoint</Application>
  <PresentationFormat>Widescreen</PresentationFormat>
  <Paragraphs>180</Paragraphs>
  <Slides>39</Slides>
  <Notes>10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Calibri</vt:lpstr>
      <vt:lpstr>Calibri </vt:lpstr>
      <vt:lpstr>Calibri Light</vt:lpstr>
      <vt:lpstr>Calisto MT</vt:lpstr>
      <vt:lpstr>Univers Condensed</vt:lpstr>
      <vt:lpstr>ChronicleVTI</vt:lpstr>
      <vt:lpstr>PowerPoint Presentation</vt:lpstr>
      <vt:lpstr>Presentation Details</vt:lpstr>
      <vt:lpstr>Introduction </vt:lpstr>
      <vt:lpstr>Dataset</vt:lpstr>
      <vt:lpstr>PowerPoint Presentation</vt:lpstr>
      <vt:lpstr>Literature review</vt:lpstr>
      <vt:lpstr>Research Process</vt:lpstr>
      <vt:lpstr>Exploratory data analysis</vt:lpstr>
      <vt:lpstr>1. distribution of loan amounts:</vt:lpstr>
      <vt:lpstr>2. Analysis on Distribution of loan applications by gender: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Feature ENGINEERING </vt:lpstr>
      <vt:lpstr>correlation matrix</vt:lpstr>
      <vt:lpstr>Machine learning models</vt:lpstr>
      <vt:lpstr>Evaluation metric:  ROC _AUC Score</vt:lpstr>
      <vt:lpstr>Logistic regression:</vt:lpstr>
      <vt:lpstr>Logistic Regression using Grid Search Cross Validation &amp;  Liblinear solver: </vt:lpstr>
      <vt:lpstr>Logistic Regression using Grid Search Cross Validation &amp;  SAGA SOLVER:</vt:lpstr>
      <vt:lpstr>Decision Tree:</vt:lpstr>
      <vt:lpstr>Decision Tree Using Grid search cross visualization :</vt:lpstr>
      <vt:lpstr>Adaboost model:</vt:lpstr>
      <vt:lpstr>Support Vector Machine:</vt:lpstr>
      <vt:lpstr>K- nearest Neighbor:</vt:lpstr>
      <vt:lpstr>PowerPoint Presentation</vt:lpstr>
      <vt:lpstr>Results and conclusions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LOAN DEFAULT CLASSIFICATION</dc:title>
  <dc:creator>Vaishnavi Vejella</dc:creator>
  <cp:lastModifiedBy>Narendra Kumar Thumma</cp:lastModifiedBy>
  <cp:revision>81</cp:revision>
  <dcterms:created xsi:type="dcterms:W3CDTF">2022-02-26T23:30:39Z</dcterms:created>
  <dcterms:modified xsi:type="dcterms:W3CDTF">2022-04-24T01:30:31Z</dcterms:modified>
</cp:coreProperties>
</file>

<file path=docProps/thumbnail.jpeg>
</file>